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bin" ContentType="application/vnd.openxmlformats-officedocument.oleObject"/>
  <Default Extension="emf" ContentType="image/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59" r:id="rId1"/>
    <p:sldMasterId id="2147483671" r:id="rId2"/>
    <p:sldMasterId id="2147483683" r:id="rId3"/>
  </p:sldMasterIdLst>
  <p:notesMasterIdLst>
    <p:notesMasterId r:id="rId4"/>
  </p:notesMasterIdLst>
  <p:handoutMasterIdLst>
    <p:handoutMasterId r:id="rId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906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algn="ctr" defTabSz="914400" fontAlgn="base" hangingPunct="1">
      <a:spcBef>
        <a:spcPts val="0"/>
      </a:spcBef>
      <a:spcAft>
        <a:spcPts val="0"/>
      </a:spcAft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1pPr>
    <a:lvl2pPr marL="457200" indent="0" algn="ctr" defTabSz="914400" fontAlgn="base" hangingPunct="1">
      <a:spcBef>
        <a:spcPts val="0"/>
      </a:spcBef>
      <a:spcAft>
        <a:spcPts val="0"/>
      </a:spcAft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2pPr>
    <a:lvl3pPr marL="914400" indent="0" algn="ctr" defTabSz="914400" fontAlgn="base" hangingPunct="1">
      <a:spcBef>
        <a:spcPts val="0"/>
      </a:spcBef>
      <a:spcAft>
        <a:spcPts val="0"/>
      </a:spcAft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3pPr>
    <a:lvl4pPr marL="1371600" indent="0" algn="ctr" defTabSz="914400" fontAlgn="base" hangingPunct="1">
      <a:spcBef>
        <a:spcPts val="0"/>
      </a:spcBef>
      <a:spcAft>
        <a:spcPts val="0"/>
      </a:spcAft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4pPr>
    <a:lvl5pPr marL="1828800" indent="0" algn="ctr" defTabSz="914400" fontAlgn="base" hangingPunct="1">
      <a:spcBef>
        <a:spcPts val="0"/>
      </a:spcBef>
      <a:spcAft>
        <a:spcPts val="0"/>
      </a:spcAft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5pPr>
    <a:lvl6pPr marL="2286000" indent="0" algn="l" defTabSz="914400" eaLnBrk="1" fontAlgn="auto" latinLnBrk="0" hangingPunct="1"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6pPr>
    <a:lvl7pPr marL="2743200" indent="0" algn="l" defTabSz="914400" eaLnBrk="1" fontAlgn="auto" latinLnBrk="0" hangingPunct="1"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7pPr>
    <a:lvl8pPr marL="3200400" indent="0" algn="l" defTabSz="914400" eaLnBrk="1" fontAlgn="auto" latinLnBrk="0" hangingPunct="1"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8pPr>
    <a:lvl9pPr marL="3200400" indent="0" algn="l" defTabSz="914400" eaLnBrk="1" fontAlgn="auto" latinLnBrk="0" hangingPunct="1">
      <a:buNone/>
      <a:defRPr sz="2000" b="1" kern="1200">
        <a:solidFill>
          <a:schemeClr val="tx1"/>
        </a:solidFill>
        <a:latin typeface="Times New Roman" pitchFamily="18" charset="0"/>
        <a:ea typeface="宋体" pitchFamily="2" charset="-122"/>
        <a:cs typeface="Times New Roman" pitchFamily="18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364" autoAdjust="0"/>
    <p:restoredTop sz="98874" autoAdjust="0"/>
  </p:normalViewPr>
  <p:slideViewPr>
    <p:cSldViewPr snapToGrid="0">
      <p:cViewPr>
        <p:scale>
          <a:sx n="88" d="100"/>
          <a:sy n="88" d="100"/>
        </p:scale>
        <p:origin x="0" y="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0" y="0"/>
      </p:cViewPr>
      <p:guideLst>
        <p:guide orient="horz" pos="3216"/>
        <p:guide pos="2232"/>
      </p:guideLst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theme" Target="theme/theme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3075372" cy="51205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t" anchorCtr="0">
            <a:prstTxWarp prst="textNoShape"/>
          </a:bodyPr>
          <a:lstStyle/>
          <a:p>
            <a:pPr algn="l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22" name="文本框"/>
          <p:cNvSpPr>
            <a:spLocks noGrp="1"/>
          </p:cNvSpPr>
          <p:nvPr>
            <p:ph type="dt" idx="1"/>
          </p:nvPr>
        </p:nvSpPr>
        <p:spPr>
          <a:xfrm rot="0">
            <a:off x="4022276" y="0"/>
            <a:ext cx="3075372" cy="51205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t" anchorCtr="0">
            <a:prstTxWarp prst="textNoShape"/>
          </a:bodyPr>
          <a:lstStyle/>
          <a:p>
            <a:pPr algn="r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23" name="文本框"/>
          <p:cNvSpPr>
            <a:spLocks noGrp="1"/>
          </p:cNvSpPr>
          <p:nvPr>
            <p:ph type="ftr" idx="2"/>
          </p:nvPr>
        </p:nvSpPr>
        <p:spPr>
          <a:xfrm rot="0">
            <a:off x="0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l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24" name="文本框"/>
          <p:cNvSpPr>
            <a:spLocks noGrp="1"/>
          </p:cNvSpPr>
          <p:nvPr>
            <p:ph type="sldNum" idx="3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&lt;#&gt;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62002"/>
      </p:ext>
    </p:extLst>
  </p:cSld>
  <p:clrMap bg1="lt1" tx1="dk1" bg2="lt2" tx2="dk2" accent1="accent1" accent2="accent2" accent3="accent3" accent4="accent4" accent5="accent5" accent6="accent6" hlink="hlink" folHlink="folHlink"/>
  <p:hf sldNum="0" hdr="1" ftr="1" dt="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&lt;#&gt;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3075372" cy="51205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t" anchorCtr="0">
            <a:prstTxWarp prst="textNoShape"/>
          </a:bodyPr>
          <a:lstStyle/>
          <a:p>
            <a:pPr algn="l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dt" idx="1"/>
          </p:nvPr>
        </p:nvSpPr>
        <p:spPr>
          <a:xfrm rot="0">
            <a:off x="4022276" y="0"/>
            <a:ext cx="3075372" cy="51205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t" anchorCtr="0">
            <a:prstTxWarp prst="textNoShape"/>
          </a:bodyPr>
          <a:lstStyle/>
          <a:p>
            <a:pPr algn="r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  <p:sp>
        <p:nvSpPr>
          <p:cNvPr id="17" name="对象"/>
          <p:cNvSpPr>
            <a:spLocks noGrp="1" noChangeAspect="1"/>
          </p:cNvSpPr>
          <p:nvPr>
            <p:ph type="sldImg" idx="2"/>
          </p:nvPr>
        </p:nvSpPr>
        <p:spPr>
          <a:xfrm rot="0">
            <a:off x="777875" y="766763"/>
            <a:ext cx="5551487" cy="3843337"/>
          </a:xfrm>
          <a:prstGeom prst="rect"/>
          <a:noFill/>
          <a:ln w="9525" cmpd="sng" cap="flat">
            <a:solidFill>
              <a:srgbClr val="000000"/>
            </a:solidFill>
            <a:prstDash val="solid"/>
            <a:miter/>
          </a:ln>
        </p:spPr>
      </p:sp>
      <p:sp>
        <p:nvSpPr>
          <p:cNvPr id="18" name="文本框"/>
          <p:cNvSpPr>
            <a:spLocks noGrp="1"/>
          </p:cNvSpPr>
          <p:nvPr>
            <p:ph type="body" idx="3"/>
          </p:nvPr>
        </p:nvSpPr>
        <p:spPr>
          <a:xfrm rot="0">
            <a:off x="708940" y="4862096"/>
            <a:ext cx="5681423" cy="460524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文本框"/>
          <p:cNvSpPr>
            <a:spLocks noGrp="1"/>
          </p:cNvSpPr>
          <p:nvPr>
            <p:ph type="ftr" idx="4"/>
          </p:nvPr>
        </p:nvSpPr>
        <p:spPr>
          <a:xfrm rot="0">
            <a:off x="0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l" defTabSz="948817"/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90360"/>
      </p:ext>
    </p:extLst>
  </p:cSld>
  <p:clrMap bg1="lt1" tx1="dk1" bg2="lt2" tx2="dk2" accent1="accent1" accent2="accent2" accent3="accent3" accent4="accent4" accent5="accent5" accent6="accent6" hlink="hlink" folHlink="folHlink"/>
  <p:hf sldNum="1" hdr="0" ftr="0" dt="0"/>
  <p:notesStyle>
    <a:lvl1pPr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Arial" pitchFamily="0" charset="0"/>
        <a:ea typeface="宋体" pitchFamily="2" charset="-122"/>
        <a:cs typeface="Calibri" pitchFamily="0" charset="0"/>
      </a:defRPr>
    </a:lvl1pPr>
    <a:lvl2pPr marL="4572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Arial" pitchFamily="0" charset="0"/>
        <a:ea typeface="宋体" pitchFamily="2" charset="-122"/>
        <a:cs typeface="Calibri" pitchFamily="0" charset="0"/>
      </a:defRPr>
    </a:lvl2pPr>
    <a:lvl3pPr marL="9144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Arial" pitchFamily="0" charset="0"/>
        <a:ea typeface="宋体" pitchFamily="2" charset="-122"/>
        <a:cs typeface="Calibri" pitchFamily="0" charset="0"/>
      </a:defRPr>
    </a:lvl3pPr>
    <a:lvl4pPr marL="13716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Arial" pitchFamily="0" charset="0"/>
        <a:ea typeface="宋体" pitchFamily="2" charset="-122"/>
        <a:cs typeface="Calibri" pitchFamily="0" charset="0"/>
      </a:defRPr>
    </a:lvl4pPr>
    <a:lvl5pPr marL="18288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Arial" pitchFamily="0" charset="0"/>
        <a:ea typeface="宋体" pitchFamily="2" charset="-122"/>
        <a:cs typeface="Calibri" pitchFamily="0" charset="0"/>
      </a:defRPr>
    </a:lvl5pPr>
    <a:lvl6pPr marL="22860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2" charset="-122"/>
        <a:cs typeface="Calibri" pitchFamily="0" charset="0"/>
      </a:defRPr>
    </a:lvl6pPr>
    <a:lvl7pPr marL="27432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2" charset="-122"/>
        <a:cs typeface="Calibri" pitchFamily="0" charset="0"/>
      </a:defRPr>
    </a:lvl7pPr>
    <a:lvl8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2" charset="-122"/>
        <a:cs typeface="Calibri" pitchFamily="0" charset="0"/>
      </a:defRPr>
    </a:lvl8pPr>
    <a:lvl9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2" charset="-122"/>
        <a:cs typeface="Calibri" pitchFamily="0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47448"/>
      </p:ext>
    </p:extLst>
  </p:cSld>
  <p:clrMapOvr>
    <a:masterClrMapping/>
  </p:clrMapOvr>
</p:notes>
</file>

<file path=ppt/notesSlides/notesSlide1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10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25793"/>
      </p:ext>
    </p:extLst>
  </p:cSld>
  <p:clrMapOvr>
    <a:masterClrMapping/>
  </p:clrMapOvr>
</p:notes>
</file>

<file path=ppt/notesSlides/notesSlide1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11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30141"/>
      </p:ext>
    </p:extLst>
  </p:cSld>
  <p:clrMapOvr>
    <a:masterClrMapping/>
  </p:clrMapOvr>
</p:notes>
</file>

<file path=ppt/notesSlides/notesSlide1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12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56110"/>
      </p:ext>
    </p:extLst>
  </p:cSld>
  <p:clrMapOvr>
    <a:masterClrMapping/>
  </p:clrMapOvr>
</p:notes>
</file>

<file path=ppt/notesSlides/notesSlide1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13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3124"/>
      </p:ext>
    </p:extLst>
  </p:cSld>
  <p:clrMapOvr>
    <a:masterClrMapping/>
  </p:clrMapOvr>
</p:notes>
</file>

<file path=ppt/notesSlides/notesSlide1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14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833"/>
      </p:ext>
    </p:extLst>
  </p:cSld>
  <p:clrMapOvr>
    <a:masterClrMapping/>
  </p:clrMapOvr>
</p:notes>
</file>

<file path=ppt/notesSlides/notesSlide1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15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3414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2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20069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3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54996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4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39672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5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13604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6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207"/>
      </p:ext>
    </p:extLst>
  </p:cSld>
  <p:clrMapOvr>
    <a:masterClrMapping/>
  </p:clrMapOvr>
</p:notes>
</file>

<file path=ppt/notesSlides/notesSlide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7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5796"/>
      </p:ext>
    </p:extLst>
  </p:cSld>
  <p:clrMapOvr>
    <a:masterClrMapping/>
  </p:clrMapOvr>
</p:notes>
</file>

<file path=ppt/notesSlides/notesSlide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8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3892"/>
      </p:ext>
    </p:extLst>
  </p:cSld>
  <p:clrMapOvr>
    <a:masterClrMapping/>
  </p:clrMapOvr>
</p:notes>
</file>

<file path=ppt/notesSlides/notesSlide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框"/>
          <p:cNvSpPr>
            <a:spLocks noGrp="1"/>
          </p:cNvSpPr>
          <p:nvPr>
            <p:ph type="sldNum" idx="5"/>
          </p:nvPr>
        </p:nvSpPr>
        <p:spPr>
          <a:xfrm rot="0">
            <a:off x="4022276" y="9717648"/>
            <a:ext cx="3075372" cy="51532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5375" tIns="47691" rIns="95375" bIns="47691" anchor="b" anchorCtr="0">
            <a:prstTxWarp prst="textNoShape"/>
          </a:bodyPr>
          <a:lstStyle/>
          <a:p>
            <a:pPr algn="r" defTabSz="948817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0" charset="0"/>
                <a:ea typeface="宋体" pitchFamily="2" charset="-122"/>
                <a:cs typeface="Calibri" pitchFamily="0" charset="0"/>
              </a:rPr>
              <a:t>9</a:t>
            </a:fld>
            <a:endParaRPr lang="zh-CN" altLang="en-US" sz="1200" b="0">
              <a:latin typeface="Arial" pitchFamily="0" charset="0"/>
              <a:ea typeface="宋体" pitchFamily="2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485900" y="3886199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16026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6153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930159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485900" y="3886199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77930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5411"/>
      </p:ext>
    </p:extLst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2535"/>
      </p:ext>
    </p:extLst>
  </p:cSld>
  <p:clrMapOvr>
    <a:masterClrMapping/>
  </p:clrMapOvr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09940"/>
      </p:ext>
    </p:extLst>
  </p:cSld>
  <p:clrMapOvr>
    <a:masterClrMapping/>
  </p:clrMapOvr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93019"/>
      </p:ext>
    </p:extLst>
  </p:cSld>
  <p:clrMapOvr>
    <a:masterClrMapping/>
  </p:clrMapOvr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017040"/>
      </p:ext>
    </p:extLst>
  </p:cSld>
  <p:clrMapOvr>
    <a:masterClrMapping/>
  </p:clrMapOvr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03866"/>
      </p:ext>
    </p:extLst>
  </p:cSld>
  <p:clrMapOvr>
    <a:masterClrMapping/>
  </p:clrMapOvr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217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7568"/>
      </p:ext>
    </p:extLst>
  </p:cSld>
  <p:clrMapOvr>
    <a:masterClrMapping/>
  </p:clrMapOvr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83094"/>
      </p:ext>
    </p:extLst>
  </p:cSld>
  <p:clrMapOvr>
    <a:masterClrMapping/>
  </p:clrMapOvr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805614"/>
      </p:ext>
    </p:extLst>
  </p:cSld>
  <p:clrMapOvr>
    <a:masterClrMapping/>
  </p:clrMapOvr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51606"/>
      </p:ext>
    </p:extLst>
  </p:cSld>
  <p:clrMapOvr>
    <a:masterClrMapping/>
  </p:clrMapOvr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485900" y="3886199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57596"/>
      </p:ext>
    </p:extLst>
  </p:cSld>
  <p:clrMapOvr>
    <a:masterClrMapping/>
  </p:clrMapOvr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748828"/>
      </p:ext>
    </p:extLst>
  </p:cSld>
  <p:clrMapOvr>
    <a:masterClrMapping/>
  </p:clrMapOvr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91504"/>
      </p:ext>
    </p:extLst>
  </p:cSld>
  <p:clrMapOvr>
    <a:masterClrMapping/>
  </p:clrMapOvr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54369"/>
      </p:ext>
    </p:extLst>
  </p:cSld>
  <p:clrMapOvr>
    <a:masterClrMapping/>
  </p:clrMapOvr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303250"/>
      </p:ext>
    </p:extLst>
  </p:cSld>
  <p:clrMapOvr>
    <a:masterClrMapping/>
  </p:clrMapOvr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0553"/>
      </p:ext>
    </p:extLst>
  </p:cSld>
  <p:clrMapOvr>
    <a:masterClrMapping/>
  </p:clrMapOvr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67732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1229"/>
      </p:ext>
    </p:extLst>
  </p:cSld>
  <p:clrMapOvr>
    <a:masterClrMapping/>
  </p:clrMapOvr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644297"/>
      </p:ext>
    </p:extLst>
  </p:cSld>
  <p:clrMapOvr>
    <a:masterClrMapping/>
  </p:clrMapOvr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288416"/>
      </p:ext>
    </p:extLst>
  </p:cSld>
  <p:clrMapOvr>
    <a:masterClrMapping/>
  </p:clrMapOvr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28010"/>
      </p:ext>
    </p:extLst>
  </p:cSld>
  <p:clrMapOvr>
    <a:masterClrMapping/>
  </p:clrMapOvr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0993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127123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5532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63973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9295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982631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image" Target="../media/2.jpeg"/><Relationship Id="rId2" Type="http://schemas.openxmlformats.org/officeDocument/2006/relationships/image" Target="../media/3.jpe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image" Target="../media/4.jpe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idx="3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>
              <a:lnSpc>
                <a:spcPct val="100000"/>
              </a:lnSpc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&lt;#&gt;</a:t>
            </a:fld>
            <a:endParaRPr lang="zh-CN" altLang="en-US" sz="1400" b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sp>
        <p:nvSpPr>
          <p:cNvPr id="4" name="矩形"/>
          <p:cNvSpPr>
            <a:spLocks/>
          </p:cNvSpPr>
          <p:nvPr/>
        </p:nvSpPr>
        <p:spPr>
          <a:xfrm rot="0">
            <a:off x="0" y="0"/>
            <a:ext cx="9906001" cy="6858000"/>
          </a:xfrm>
          <a:prstGeom prst="rect"/>
          <a:noFill/>
          <a:ln w="9525" cmpd="sng" cap="flat">
            <a:noFill/>
            <a:prstDash val="solid"/>
            <a:round/>
          </a:ln>
        </p:spPr>
      </p:sp>
      <p:grpSp>
        <p:nvGrpSpPr>
          <p:cNvPr id="12" name="组合"/>
          <p:cNvGrpSpPr>
            <a:grpSpLocks/>
          </p:cNvGrpSpPr>
          <p:nvPr/>
        </p:nvGrpSpPr>
        <p:grpSpPr>
          <a:xfrm>
            <a:off x="26988" y="73025"/>
            <a:ext cx="9529761" cy="877888"/>
            <a:chOff x="26988" y="73025"/>
            <a:chExt cx="9529761" cy="877888"/>
          </a:xfrm>
        </p:grpSpPr>
        <p:sp>
          <p:nvSpPr>
            <p:cNvPr id="5" name="矩形"/>
            <p:cNvSpPr>
              <a:spLocks/>
            </p:cNvSpPr>
            <p:nvPr/>
          </p:nvSpPr>
          <p:spPr>
            <a:xfrm rot="0">
              <a:off x="351563" y="163512"/>
              <a:ext cx="491297" cy="395287"/>
            </a:xfrm>
            <a:prstGeom prst="rect"/>
            <a:solidFill>
              <a:srgbClr val="FF9900"/>
            </a:solidFill>
            <a:ln w="9525" cmpd="sng" cap="flat">
              <a:noFill/>
              <a:prstDash val="solid"/>
              <a:round/>
            </a:ln>
          </p:spPr>
        </p:sp>
        <p:sp>
          <p:nvSpPr>
            <p:cNvPr id="6" name="矩形"/>
            <p:cNvSpPr>
              <a:spLocks/>
            </p:cNvSpPr>
            <p:nvPr/>
          </p:nvSpPr>
          <p:spPr>
            <a:xfrm rot="0">
              <a:off x="777237" y="163512"/>
              <a:ext cx="367143" cy="395287"/>
            </a:xfrm>
            <a:prstGeom prst="rect"/>
            <a:gradFill rotWithShape="0">
              <a:gsLst>
                <a:gs pos="0">
                  <a:srgbClr val="FF99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7" name="矩形"/>
            <p:cNvSpPr>
              <a:spLocks/>
            </p:cNvSpPr>
            <p:nvPr/>
          </p:nvSpPr>
          <p:spPr>
            <a:xfrm rot="0">
              <a:off x="489907" y="515937"/>
              <a:ext cx="470014" cy="395287"/>
            </a:xfrm>
            <a:prstGeom prst="rect"/>
            <a:solidFill>
              <a:srgbClr val="0000FF"/>
            </a:solidFill>
            <a:ln w="9525" cmpd="sng" cap="flat">
              <a:noFill/>
              <a:prstDash val="solid"/>
              <a:round/>
            </a:ln>
          </p:spPr>
        </p:sp>
        <p:sp>
          <p:nvSpPr>
            <p:cNvPr id="8" name="矩形"/>
            <p:cNvSpPr>
              <a:spLocks/>
            </p:cNvSpPr>
            <p:nvPr/>
          </p:nvSpPr>
          <p:spPr>
            <a:xfrm rot="0">
              <a:off x="901391" y="515937"/>
              <a:ext cx="411484" cy="395287"/>
            </a:xfrm>
            <a:prstGeom prst="rect"/>
            <a:gradFill rotWithShape="0">
              <a:gsLst>
                <a:gs pos="0">
                  <a:srgbClr val="0033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9" name="矩形"/>
            <p:cNvSpPr>
              <a:spLocks/>
            </p:cNvSpPr>
            <p:nvPr/>
          </p:nvSpPr>
          <p:spPr>
            <a:xfrm rot="0">
              <a:off x="26988" y="454025"/>
              <a:ext cx="624320" cy="352425"/>
            </a:xfrm>
            <a:prstGeom prst="rect"/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lin ang="1890000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10" name="矩形"/>
            <p:cNvSpPr>
              <a:spLocks/>
            </p:cNvSpPr>
            <p:nvPr/>
          </p:nvSpPr>
          <p:spPr>
            <a:xfrm rot="0">
              <a:off x="734669" y="73025"/>
              <a:ext cx="35472" cy="877888"/>
            </a:xfrm>
            <a:prstGeom prst="rect"/>
            <a:gradFill rotWithShape="1">
              <a:gsLst>
                <a:gs pos="0">
                  <a:srgbClr val="6E6E69">
                    <a:alpha val="100000"/>
                  </a:srgbClr>
                </a:gs>
                <a:gs pos="100000">
                  <a:srgbClr val="EEECE1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11" name="矩形"/>
            <p:cNvSpPr>
              <a:spLocks/>
            </p:cNvSpPr>
            <p:nvPr/>
          </p:nvSpPr>
          <p:spPr>
            <a:xfrm rot="0">
              <a:off x="379942" y="731837"/>
              <a:ext cx="9176807" cy="26987"/>
            </a:xfrm>
            <a:prstGeom prst="rect"/>
            <a:gradFill rotWithShape="0">
              <a:gsLst>
                <a:gs pos="0">
                  <a:srgbClr val="EEECE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</p:grpSp>
      <p:sp>
        <p:nvSpPr>
          <p:cNvPr id="13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4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7888288" y="6381750"/>
            <a:ext cx="1871662" cy="344488"/>
          </a:xfrm>
          <a:prstGeom prst="rect"/>
          <a:noFill/>
          <a:ln w="9525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5602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lvl1pPr algn="l" defTabSz="914400" eaLnBrk="0" fontAlgn="base" hangingPunct="0">
        <a:spcBef>
          <a:spcPts val="0"/>
        </a:spcBef>
        <a:spcAft>
          <a:spcPts val="0"/>
        </a:spcAft>
        <a:buNone/>
        <a:defRPr sz="2800" b="1">
          <a:solidFill>
            <a:schemeClr val="tx1"/>
          </a:solidFill>
          <a:latin typeface="Arial" pitchFamily="0" charset="0"/>
          <a:ea typeface="黑体" pitchFamily="0" charset="0"/>
          <a:cs typeface="Arial" pitchFamily="0" charset="0"/>
        </a:defRPr>
      </a:lvl1pPr>
    </p:titleStyle>
    <p:bodyStyle>
      <a:lvl1pPr marL="342900" indent="-34290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Ø"/>
        <a:defRPr sz="2000" b="1">
          <a:solidFill>
            <a:srgbClr val="0000FF"/>
          </a:solidFill>
          <a:latin typeface="Times New Roman" pitchFamily="18" charset="0"/>
          <a:ea typeface="楷体_GB2312" pitchFamily="0" charset="0"/>
          <a:cs typeface="Arial" pitchFamily="0" charset="0"/>
        </a:defRPr>
      </a:lvl1pPr>
      <a:lvl2pPr marL="742950" indent="-28575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p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2pPr>
      <a:lvl3pPr marL="1143000" indent="-228600" algn="l" defTabSz="914400" eaLnBrk="0" fontAlgn="base" hangingPunct="0">
        <a:spcBef>
          <a:spcPct val="20000"/>
        </a:spcBef>
        <a:spcAft>
          <a:spcPts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3pPr>
      <a:lvl4pPr marL="1600200" indent="-228600" algn="l" defTabSz="914400" eaLnBrk="0" fontAlgn="base" hangingPunct="0">
        <a:spcBef>
          <a:spcPct val="20000"/>
        </a:spcBef>
        <a:spcAft>
          <a:spcPts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4pPr>
      <a:lvl5pPr marL="2057400" indent="-228600" algn="l" defTabSz="914400" eaLnBrk="0" fontAlgn="base" hangingPunct="0">
        <a:spcBef>
          <a:spcPct val="20000"/>
        </a:spcBef>
        <a:spcAft>
          <a:spcPts val="0"/>
        </a:spcAft>
        <a:buChar char="»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5pPr>
      <a:lvl6pPr marL="25146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6pPr>
      <a:lvl7pPr marL="29718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7pPr>
      <a:lvl8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8pPr>
      <a:lvl9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9pPr>
    </p:bodyStyle>
  </p:txStyles>
</p:sldMaster>
</file>

<file path=ppt/slideMasters/slideMaster2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"/>
          <p:cNvSpPr>
            <a:spLocks/>
          </p:cNvSpPr>
          <p:nvPr/>
        </p:nvSpPr>
        <p:spPr>
          <a:xfrm rot="0">
            <a:off x="0" y="0"/>
            <a:ext cx="9906001" cy="6858000"/>
          </a:xfrm>
          <a:prstGeom prst="rect"/>
          <a:noFill/>
          <a:ln w="9525" cmpd="sng" cap="flat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 rot="0">
            <a:off x="0" y="1603375"/>
            <a:ext cx="9906001" cy="77787"/>
          </a:xfrm>
          <a:prstGeom prst="rect"/>
          <a:solidFill>
            <a:srgbClr val="000080"/>
          </a:solidFill>
          <a:ln w="9525" cmpd="sng" cap="flat">
            <a:noFill/>
            <a:prstDash val="solid"/>
            <a:round/>
          </a:ln>
        </p:spPr>
      </p:sp>
      <p:pic>
        <p:nvPicPr>
          <p:cNvPr id="2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434975" y="585788"/>
            <a:ext cx="3325813" cy="611187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2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7888288" y="6381750"/>
            <a:ext cx="1871662" cy="344488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29" name="文本框"/>
          <p:cNvSpPr>
            <a:spLocks noGrp="1"/>
          </p:cNvSpPr>
          <p:nvPr>
            <p:ph type="title"/>
          </p:nvPr>
        </p:nvSpPr>
        <p:spPr>
          <a:xfrm rot="0">
            <a:off x="742949" y="2130425"/>
            <a:ext cx="8420100" cy="1470024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r>
              <a:rPr lang="zh-CN" altLang="en-US" sz="3200"/>
              <a:t>单击此处编辑母版标题样式</a:t>
            </a:r>
            <a:endParaRPr lang="zh-CN" altLang="en-US" sz="3200"/>
          </a:p>
        </p:txBody>
      </p:sp>
      <p:sp>
        <p:nvSpPr>
          <p:cNvPr id="30" name="文本框"/>
          <p:cNvSpPr>
            <a:spLocks noGrp="1"/>
          </p:cNvSpPr>
          <p:nvPr>
            <p:ph type="body" idx="1"/>
          </p:nvPr>
        </p:nvSpPr>
        <p:spPr>
          <a:xfrm rot="0">
            <a:off x="1485899" y="4076700"/>
            <a:ext cx="6934200" cy="15621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buNone/>
            </a:pPr>
            <a:r>
              <a:rPr lang="zh-CN" altLang="en-US" sz="2400">
                <a:solidFill>
                  <a:schemeClr val="tx1"/>
                </a:solidFill>
              </a:rPr>
              <a:t>单击此处编辑母版副标题样式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 ftr="0" dt="0"/>
  <p:txStyles>
    <p:titleStyle>
      <a:lvl1pPr algn="l" defTabSz="914400" eaLnBrk="0" fontAlgn="base" hangingPunct="0">
        <a:spcBef>
          <a:spcPts val="0"/>
        </a:spcBef>
        <a:spcAft>
          <a:spcPts val="0"/>
        </a:spcAft>
        <a:buNone/>
        <a:defRPr sz="2800" b="1">
          <a:solidFill>
            <a:schemeClr val="tx1"/>
          </a:solidFill>
          <a:latin typeface="Arial" pitchFamily="0" charset="0"/>
          <a:ea typeface="黑体" pitchFamily="0" charset="0"/>
          <a:cs typeface="Arial" pitchFamily="0" charset="0"/>
        </a:defRPr>
      </a:lvl1pPr>
    </p:titleStyle>
    <p:bodyStyle>
      <a:lvl1pPr marL="342900" indent="-34290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Ø"/>
        <a:defRPr sz="2000" b="1">
          <a:solidFill>
            <a:srgbClr val="0000FF"/>
          </a:solidFill>
          <a:latin typeface="Times New Roman" pitchFamily="18" charset="0"/>
          <a:ea typeface="楷体_GB2312" pitchFamily="0" charset="0"/>
          <a:cs typeface="Arial" pitchFamily="0" charset="0"/>
        </a:defRPr>
      </a:lvl1pPr>
      <a:lvl2pPr marL="742950" indent="-28575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p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2pPr>
      <a:lvl3pPr marL="1143000" indent="-228600" algn="l" defTabSz="914400" eaLnBrk="0" fontAlgn="base" hangingPunct="0">
        <a:spcBef>
          <a:spcPct val="20000"/>
        </a:spcBef>
        <a:spcAft>
          <a:spcPts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3pPr>
      <a:lvl4pPr marL="1600200" indent="-228600" algn="l" defTabSz="914400" eaLnBrk="0" fontAlgn="base" hangingPunct="0">
        <a:spcBef>
          <a:spcPct val="20000"/>
        </a:spcBef>
        <a:spcAft>
          <a:spcPts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4pPr>
      <a:lvl5pPr marL="2057400" indent="-228600" algn="l" defTabSz="914400" eaLnBrk="0" fontAlgn="base" hangingPunct="0">
        <a:spcBef>
          <a:spcPct val="20000"/>
        </a:spcBef>
        <a:spcAft>
          <a:spcPts val="0"/>
        </a:spcAft>
        <a:buChar char="»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5pPr>
      <a:lvl6pPr marL="25146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6pPr>
      <a:lvl7pPr marL="29718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7pPr>
      <a:lvl8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8pPr>
      <a:lvl9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9pPr>
    </p:bodyStyle>
  </p:txStyles>
</p:sldMaster>
</file>

<file path=ppt/slideMasters/slideMaster3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"/>
          <p:cNvSpPr>
            <a:spLocks/>
          </p:cNvSpPr>
          <p:nvPr/>
        </p:nvSpPr>
        <p:spPr>
          <a:xfrm rot="0">
            <a:off x="0" y="0"/>
            <a:ext cx="9906001" cy="6858000"/>
          </a:xfrm>
          <a:prstGeom prst="rect"/>
          <a:noFill/>
          <a:ln w="9525" cmpd="sng" cap="flat">
            <a:noFill/>
            <a:prstDash val="solid"/>
            <a:round/>
          </a:ln>
        </p:spPr>
      </p:sp>
      <p:grpSp>
        <p:nvGrpSpPr>
          <p:cNvPr id="44" name="组合"/>
          <p:cNvGrpSpPr>
            <a:grpSpLocks/>
          </p:cNvGrpSpPr>
          <p:nvPr/>
        </p:nvGrpSpPr>
        <p:grpSpPr>
          <a:xfrm>
            <a:off x="26988" y="73025"/>
            <a:ext cx="9529761" cy="877888"/>
            <a:chOff x="26988" y="73025"/>
            <a:chExt cx="9529761" cy="877888"/>
          </a:xfrm>
        </p:grpSpPr>
        <p:sp>
          <p:nvSpPr>
            <p:cNvPr id="37" name="矩形"/>
            <p:cNvSpPr>
              <a:spLocks/>
            </p:cNvSpPr>
            <p:nvPr/>
          </p:nvSpPr>
          <p:spPr>
            <a:xfrm rot="0">
              <a:off x="351563" y="163512"/>
              <a:ext cx="491297" cy="395287"/>
            </a:xfrm>
            <a:prstGeom prst="rect"/>
            <a:solidFill>
              <a:srgbClr val="FF9900"/>
            </a:solidFill>
            <a:ln w="9525" cmpd="sng" cap="flat">
              <a:noFill/>
              <a:prstDash val="solid"/>
              <a:round/>
            </a:ln>
          </p:spPr>
        </p:sp>
        <p:sp>
          <p:nvSpPr>
            <p:cNvPr id="38" name="矩形"/>
            <p:cNvSpPr>
              <a:spLocks/>
            </p:cNvSpPr>
            <p:nvPr/>
          </p:nvSpPr>
          <p:spPr>
            <a:xfrm rot="0">
              <a:off x="777237" y="163512"/>
              <a:ext cx="367143" cy="395287"/>
            </a:xfrm>
            <a:prstGeom prst="rect"/>
            <a:gradFill rotWithShape="0">
              <a:gsLst>
                <a:gs pos="0">
                  <a:srgbClr val="FF99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39" name="矩形"/>
            <p:cNvSpPr>
              <a:spLocks/>
            </p:cNvSpPr>
            <p:nvPr/>
          </p:nvSpPr>
          <p:spPr>
            <a:xfrm rot="0">
              <a:off x="489907" y="515937"/>
              <a:ext cx="470014" cy="395287"/>
            </a:xfrm>
            <a:prstGeom prst="rect"/>
            <a:solidFill>
              <a:srgbClr val="0000FF"/>
            </a:solidFill>
            <a:ln w="9525" cmpd="sng" cap="flat">
              <a:noFill/>
              <a:prstDash val="solid"/>
              <a:round/>
            </a:ln>
          </p:spPr>
        </p:sp>
        <p:sp>
          <p:nvSpPr>
            <p:cNvPr id="40" name="矩形"/>
            <p:cNvSpPr>
              <a:spLocks/>
            </p:cNvSpPr>
            <p:nvPr/>
          </p:nvSpPr>
          <p:spPr>
            <a:xfrm rot="0">
              <a:off x="901391" y="515937"/>
              <a:ext cx="411484" cy="395287"/>
            </a:xfrm>
            <a:prstGeom prst="rect"/>
            <a:gradFill rotWithShape="0">
              <a:gsLst>
                <a:gs pos="0">
                  <a:srgbClr val="0033CC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41" name="矩形"/>
            <p:cNvSpPr>
              <a:spLocks/>
            </p:cNvSpPr>
            <p:nvPr/>
          </p:nvSpPr>
          <p:spPr>
            <a:xfrm rot="0">
              <a:off x="26988" y="454025"/>
              <a:ext cx="624320" cy="352425"/>
            </a:xfrm>
            <a:prstGeom prst="rect"/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lin ang="1890000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42" name="矩形"/>
            <p:cNvSpPr>
              <a:spLocks/>
            </p:cNvSpPr>
            <p:nvPr/>
          </p:nvSpPr>
          <p:spPr>
            <a:xfrm rot="0">
              <a:off x="734669" y="73025"/>
              <a:ext cx="35472" cy="877888"/>
            </a:xfrm>
            <a:prstGeom prst="rect"/>
            <a:gradFill rotWithShape="1">
              <a:gsLst>
                <a:gs pos="0">
                  <a:srgbClr val="6E6E69">
                    <a:alpha val="100000"/>
                  </a:srgbClr>
                </a:gs>
                <a:gs pos="100000">
                  <a:srgbClr val="EEECE1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  <p:sp>
          <p:nvSpPr>
            <p:cNvPr id="43" name="矩形"/>
            <p:cNvSpPr>
              <a:spLocks/>
            </p:cNvSpPr>
            <p:nvPr/>
          </p:nvSpPr>
          <p:spPr>
            <a:xfrm rot="0">
              <a:off x="379942" y="731837"/>
              <a:ext cx="9176807" cy="26987"/>
            </a:xfrm>
            <a:prstGeom prst="rect"/>
            <a:gradFill rotWithShape="0">
              <a:gsLst>
                <a:gs pos="0">
                  <a:srgbClr val="EEECE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0" scaled="1"/>
            </a:gradFill>
            <a:ln w="9525" cmpd="sng" cap="flat">
              <a:noFill/>
              <a:prstDash val="solid"/>
              <a:round/>
            </a:ln>
          </p:spPr>
        </p:sp>
      </p:grpSp>
      <p:pic>
        <p:nvPicPr>
          <p:cNvPr id="36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7888288" y="6381750"/>
            <a:ext cx="1871662" cy="344488"/>
          </a:xfrm>
          <a:prstGeom prst="rect"/>
          <a:noFill/>
          <a:ln w="9525" cmpd="sng" cap="flat">
            <a:noFill/>
            <a:prstDash val="solid"/>
            <a:round/>
          </a:ln>
        </p:spPr>
      </p:pic>
      <p:sp>
        <p:nvSpPr>
          <p:cNvPr id="3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5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>
              <a:lnSpc>
                <a:spcPct val="100000"/>
              </a:lnSpc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&lt;#&gt;</a:t>
            </a:fld>
            <a:endParaRPr lang="zh-CN" altLang="en-US" sz="1400" b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914400" eaLnBrk="0" fontAlgn="base" hangingPunct="0">
        <a:spcBef>
          <a:spcPts val="0"/>
        </a:spcBef>
        <a:spcAft>
          <a:spcPts val="0"/>
        </a:spcAft>
        <a:buNone/>
        <a:defRPr sz="2800" b="1">
          <a:solidFill>
            <a:schemeClr val="tx1"/>
          </a:solidFill>
          <a:latin typeface="Arial" pitchFamily="0" charset="0"/>
          <a:ea typeface="黑体" pitchFamily="0" charset="0"/>
          <a:cs typeface="Arial" pitchFamily="0" charset="0"/>
        </a:defRPr>
      </a:lvl1pPr>
    </p:titleStyle>
    <p:bodyStyle>
      <a:lvl1pPr marL="342900" indent="-34290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Ø"/>
        <a:defRPr sz="2000" b="1">
          <a:solidFill>
            <a:srgbClr val="0000FF"/>
          </a:solidFill>
          <a:latin typeface="Times New Roman" pitchFamily="18" charset="0"/>
          <a:ea typeface="楷体_GB2312" pitchFamily="0" charset="0"/>
          <a:cs typeface="Arial" pitchFamily="0" charset="0"/>
        </a:defRPr>
      </a:lvl1pPr>
      <a:lvl2pPr marL="742950" indent="-285750" algn="l" defTabSz="914400" eaLnBrk="0" fontAlgn="base" hangingPunct="0">
        <a:spcBef>
          <a:spcPct val="20000"/>
        </a:spcBef>
        <a:spcAft>
          <a:spcPts val="0"/>
        </a:spcAft>
        <a:buFont typeface="Wingdings" pitchFamily="2" charset="2"/>
        <a:buChar char="p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2pPr>
      <a:lvl3pPr marL="1143000" indent="-228600" algn="l" defTabSz="914400" eaLnBrk="0" fontAlgn="base" hangingPunct="0">
        <a:spcBef>
          <a:spcPct val="20000"/>
        </a:spcBef>
        <a:spcAft>
          <a:spcPts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3pPr>
      <a:lvl4pPr marL="1600200" indent="-228600" algn="l" defTabSz="914400" eaLnBrk="0" fontAlgn="base" hangingPunct="0">
        <a:spcBef>
          <a:spcPct val="20000"/>
        </a:spcBef>
        <a:spcAft>
          <a:spcPts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4pPr>
      <a:lvl5pPr marL="2057400" indent="-228600" algn="l" defTabSz="914400" eaLnBrk="0" fontAlgn="base" hangingPunct="0">
        <a:spcBef>
          <a:spcPct val="20000"/>
        </a:spcBef>
        <a:spcAft>
          <a:spcPts val="0"/>
        </a:spcAft>
        <a:buChar char="»"/>
        <a:defRPr sz="2000">
          <a:solidFill>
            <a:schemeClr val="tx1"/>
          </a:solidFill>
          <a:latin typeface="Times New Roman" pitchFamily="18" charset="0"/>
          <a:ea typeface="楷体_GB2312" pitchFamily="0" charset="0"/>
          <a:cs typeface="Arial" pitchFamily="0" charset="0"/>
        </a:defRPr>
      </a:lvl5pPr>
      <a:lvl6pPr marL="25146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6pPr>
      <a:lvl7pPr marL="29718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7pPr>
      <a:lvl8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8pPr>
      <a:lvl9pPr marL="3429000" indent="-228600" algn="l" defTabSz="914400" fontAlgn="base" hangingPunct="1">
        <a:spcBef>
          <a:spcPct val="20000"/>
        </a:spcBef>
        <a:spcAft>
          <a:spcPts val="0"/>
        </a:spcAft>
        <a:buChar char="»"/>
        <a:defRPr sz="2000" b="1">
          <a:solidFill>
            <a:schemeClr val="tx1"/>
          </a:solidFill>
          <a:latin typeface="Arial" pitchFamily="0" charset="0"/>
          <a:ea typeface="楷体_GB2312" pitchFamily="0" charset="0"/>
          <a:cs typeface="Arial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5.jpe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6.emf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Relationship Id="rId2" Type="http://schemas.openxmlformats.org/officeDocument/2006/relationships/image" Target="../media/7.emf"/><Relationship Id="rId3" Type="http://schemas.openxmlformats.org/officeDocument/2006/relationships/oleObject" Target="../embeddings/oleObject3.bin"/><Relationship Id="rId4" Type="http://schemas.openxmlformats.org/officeDocument/2006/relationships/image" Target="../media/8.emf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Relationship Id="rId2" Type="http://schemas.openxmlformats.org/officeDocument/2006/relationships/image" Target="../media/9.emf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Relationship Id="rId2" Type="http://schemas.openxmlformats.org/officeDocument/2006/relationships/image" Target="../media/10.emf"/><Relationship Id="rId3" Type="http://schemas.openxmlformats.org/officeDocument/2006/relationships/oleObject" Target="../embeddings/oleObject6.bin"/><Relationship Id="rId4" Type="http://schemas.openxmlformats.org/officeDocument/2006/relationships/image" Target="../media/11.emf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Relationship Id="rId2" Type="http://schemas.openxmlformats.org/officeDocument/2006/relationships/image" Target="../media/12.emf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"/>
          <p:cNvSpPr>
            <a:spLocks noGrp="1"/>
          </p:cNvSpPr>
          <p:nvPr>
            <p:ph type="ctrTitle"/>
          </p:nvPr>
        </p:nvSpPr>
        <p:spPr>
          <a:xfrm rot="0">
            <a:off x="742949" y="2130425"/>
            <a:ext cx="8420100" cy="1470024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国</a:t>
            </a: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家开发银行助</a:t>
            </a: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学贷款专用</a:t>
            </a: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32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32" name="文本框"/>
          <p:cNvSpPr>
            <a:spLocks noGrp="1"/>
          </p:cNvSpPr>
          <p:nvPr>
            <p:ph type="subTitle" idx="1"/>
          </p:nvPr>
        </p:nvSpPr>
        <p:spPr>
          <a:xfrm rot="0">
            <a:off x="1513114" y="3705224"/>
            <a:ext cx="7369628" cy="1562099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l" ea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专用</a:t>
            </a:r>
            <a:r>
              <a:rPr lang="en-US" altLang="zh-CN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机使用地点：学院财务处</a:t>
            </a:r>
            <a:endParaRPr lang="en-US" altLang="zh-CN" sz="2000" b="1" i="0" u="none" strike="noStrike" kern="0" cap="none" spc="0" baseline="0">
              <a:solidFill>
                <a:srgbClr val="0070C0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专用</a:t>
            </a:r>
            <a:r>
              <a:rPr lang="en-US" altLang="zh-CN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机还款时间：工作日上午</a:t>
            </a:r>
            <a:r>
              <a:rPr lang="en-US" altLang="zh-CN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9:00-11:30</a:t>
            </a: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，下午</a:t>
            </a:r>
            <a:r>
              <a:rPr lang="en-US" altLang="zh-CN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14:30-16:30</a:t>
            </a:r>
            <a:endParaRPr lang="en-US" altLang="zh-CN" sz="2000" b="1" i="0" u="none" strike="noStrike" kern="0" cap="none" spc="0" baseline="0">
              <a:solidFill>
                <a:srgbClr val="0070C0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专用</a:t>
            </a:r>
            <a:r>
              <a:rPr lang="en-US" altLang="zh-CN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0070C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机使用对象：通过国开行贷款的学生</a:t>
            </a:r>
            <a:endParaRPr lang="en-US" altLang="zh-CN" sz="2000" b="1" i="0" u="none" strike="noStrike" kern="0" cap="none" spc="0" baseline="0">
              <a:solidFill>
                <a:srgbClr val="0070C0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0863"/>
      </p:ext>
    </p:extLst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提前还款申请常见错误提示</a:t>
            </a:r>
            <a:endParaRPr lang="zh-CN" altLang="en-US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07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08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10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109" name="表格"/>
          <p:cNvGraphicFramePr>
            <a:graphicFrameLocks noGrp="1"/>
          </p:cNvGraphicFramePr>
          <p:nvPr>
            <p:ph type="tbl"/>
            <p:extLst>
              <p:ext uri="{D42A27DB-BD31-4B8C-83A1-F6EECF244321}"/>
            </p:extLst>
          </p:nvPr>
        </p:nvGraphicFramePr>
        <p:xfrm>
          <a:off x="457200" y="1473200"/>
          <a:ext cx="8794686" cy="4630680"/>
        </p:xfrm>
        <a:graphic>
          <a:graphicData uri="http://schemas.openxmlformats.org/drawingml/2006/table">
            <a:tbl>
              <a:tblPr bandRow="1"/>
              <a:tblGrid>
                <a:gridCol w="709117"/>
                <a:gridCol w="3949484"/>
                <a:gridCol w="4097998"/>
              </a:tblGrid>
              <a:tr h="370812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序号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提示内容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含义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0812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1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身份证号有误，请重新输入。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身份证号输入错误或无效身份证号。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370812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2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未查到贷款信息，请核实身份证号。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身份证号有效，但该学生未贷款。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370812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3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无可提前还款的贷款信息。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该学生贷款已结清或全部贷款已到期。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640156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4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有未偿还本息，请先使用“助学贷款还款”功能。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本次提前还款的结算日期前，有未结清的应还本息。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640156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5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已申请提前还款。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该学生所有可用合同均已完成提前还款申请。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914509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6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提前还款金额错误，请重新输入。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选择部分提前还款时，输入金额超过可申请金额，或不满足大于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500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元且为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100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元整数倍的要求。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914509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7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提前还款方式错误，请重新输入。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选择部分提前还款时，相应合同的可申请金额低于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500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元，只能选择“全部结清”或“结清单笔合同”。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35297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三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、高校应用场景及示例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11" name="文本框"/>
          <p:cNvSpPr>
            <a:spLocks noGrp="1"/>
          </p:cNvSpPr>
          <p:nvPr>
            <p:ph type="body" idx="1"/>
          </p:nvPr>
        </p:nvSpPr>
        <p:spPr>
          <a:xfrm rot="0">
            <a:off x="495299" y="1087438"/>
            <a:ext cx="9138557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助学贷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款还款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适用贷款学生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国开行助学贷款学生均可，无地区和学校限制。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适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用业务类型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生源地助学贷款和高校助学贷款均可，无业务类型限制。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适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用贷款学生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国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开行助学贷款学生均可，无地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区和学校限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制。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适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用业务类型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生源地助学贷款已可用。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高校助学贷款暂不可用，需在电脑端操作。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12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11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2172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三、高校应用场景及示例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14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场景一：生源地助学贷款学生，不申请提前还款，有逾期贷款或到期贷款需要偿还。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刷卡还款操作流程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择“助学贷款还款”功能，输入身份证号查询金额，根据提示完成刷卡即可。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操作开始及结束时间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开始时间：每月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日起可查询应还款金额并刷卡还款。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结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束时间：应于约定还款日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（通常为当月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20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日）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前完成刷卡。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场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景二：高校助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学贷款学生，不申请提前还款，有逾期贷款或到期贷款需要偿还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。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刷卡还款操作流程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同场景一。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操作开始及结束时间同上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同场景一。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15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12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781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三、高校应用场景及示例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17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场景三：生源地助学贷款学生，申请提前还款后再还款。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择“提前还款申请”功能，输入身份证号查询贷款信息，根据提示完成申请操作。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刷卡还款操作流程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择“助学贷款还款”功能，输入身份证号查询金额，根据提示完成刷卡即可。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操作开始及结束时间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rgbClr val="FF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开始时间：无时间限制，每天都可申请，申请后即可刷卡还款。</a:t>
            </a:r>
            <a:endParaRPr lang="en-US" altLang="zh-CN" sz="2000" b="0" i="0" u="none" strike="noStrike" kern="0" cap="none" spc="0" baseline="0">
              <a:solidFill>
                <a:srgbClr val="FF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结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束时间：应于约定还款日（通常为当月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20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日）前完成刷卡。若学生当月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15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日以后申请的提前还款，则刷卡截止时间为下个月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20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18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13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1010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三、高校应用场景及示例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20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场景四：高校助学贷款学生，申请提前还款后再还款。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学生需先在网上自行完成提前还款申请，若高校开办了高校助学贷款业务，也可由高校老师在系统中为学生提交提前还款申请。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刷卡还款操作流程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择“助学贷款还款”功能，输入身份证号查询金额，根据提示完成刷卡即可。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操作开始及结束时间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开始时间：学生完成提前还款申请后即可刷卡还款。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结束时间：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应于约定还款日（通常为当月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20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日）前完成刷卡。若学生当月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15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日以后申请的提前还款，则刷卡截止时间为下个月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20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日。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2" marL="1143000" indent="-2286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21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14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764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注意事项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所有专用</a:t>
            </a:r>
            <a:r>
              <a:rPr lang="en-US" altLang="zh-CN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机在配发前必须统一标识，粘贴印有“国家开发银行”和“助学贷款专用</a:t>
            </a:r>
            <a:r>
              <a:rPr lang="en-US" altLang="zh-CN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机”字样的标签。</a:t>
            </a:r>
            <a:endParaRPr lang="en-US" altLang="zh-CN" sz="2000" b="1" i="0" u="none" strike="noStrike" kern="0" cap="none" spc="0" baseline="0">
              <a:solidFill>
                <a:srgbClr val="FF0000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使用专用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机刷卡还款时，必须足额偿还全部应还款项，不能只还一部分金额，也不能分次刷卡。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刷卡成功后，专用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机会自动打印小票。小票一式两份，包括商户联和持卡人联。学生应在商户联上签字确认，由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高校保存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每天</a:t>
            </a:r>
            <a:r>
              <a:rPr lang="en-US" altLang="zh-CN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23:00:00—23:59:59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无法使用专用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机还款。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还款数据发送支付宝进行批量扣款时（</a:t>
            </a:r>
            <a:r>
              <a:rPr lang="zh-CN" altLang="en-US" sz="2000" b="1" i="0" u="none" strike="noStrike" kern="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即扣款日当天零点至支付宝扣款结果导入助学贷款系统期间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），无法使用专用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机还款。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若刷卡后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机提示“响应超时，未收到数据”，表明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机未收到助学贷款系统处理结果，还款失败，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机不会从银行卡中扣款。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2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四、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操作要点及注意事项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24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15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01119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2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sp>
        <p:nvSpPr>
          <p:cNvPr id="47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目录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48" name="文本框"/>
          <p:cNvSpPr>
            <a:spLocks noGrp="1"/>
          </p:cNvSpPr>
          <p:nvPr>
            <p:ph type="body" idx="1"/>
          </p:nvPr>
        </p:nvSpPr>
        <p:spPr>
          <a:xfrm rot="0">
            <a:off x="2281238" y="1387475"/>
            <a:ext cx="4852986" cy="471805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一、主要功能介绍</a:t>
            </a:r>
            <a:endParaRPr lang="en-US" altLang="zh-CN" sz="2400" b="1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二、专用</a:t>
            </a:r>
            <a:r>
              <a:rPr lang="en-US" altLang="zh-CN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机操作说明</a:t>
            </a:r>
            <a:endParaRPr lang="en-US" altLang="zh-CN" sz="2400" b="1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三、高校应用场景及示例</a:t>
            </a:r>
            <a:endParaRPr lang="en-US" altLang="zh-CN" sz="2400" b="1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四</a:t>
            </a: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、</a:t>
            </a:r>
            <a:r>
              <a:rPr lang="zh-CN" altLang="en-US" sz="2400" b="1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操作要点及注意事项</a:t>
            </a:r>
            <a:endParaRPr lang="zh-CN" altLang="en-US" sz="2400" b="1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72523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一、主要功能介绍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50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助学贷款还款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学生有逾期贷款、到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期贷款、年度应还自付本息或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申请了提前还款，可以通过该功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能刷卡还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生源地助学贷款和高校助学贷款学生都可使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机刷卡还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学生想提前偿还全部或部分未到期贷款，可以通过该功能提交申请。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生源地助学贷款学生已可以使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机申请提前还款。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高校助学贷款学生暂时仍需在电脑端申请提前还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51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3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pic>
        <p:nvPicPr>
          <p:cNvPr id="5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2982685" y="4303222"/>
            <a:ext cx="4408713" cy="1934290"/>
          </a:xfrm>
          <a:prstGeom prst="rect"/>
          <a:noFill/>
          <a:ln w="9525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705464060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54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签到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每天首次使用专用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机时，需先进行签到。</a:t>
            </a: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55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4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56" name="对象"/>
          <p:cNvGraphicFramePr>
            <a:graphicFrameLocks noChangeAspect="1"/>
          </p:cNvGraphicFramePr>
          <p:nvPr/>
        </p:nvGraphicFramePr>
        <p:xfrm>
          <a:off x="1382713" y="3284537"/>
          <a:ext cx="7142162" cy="149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1" imgW="0" imgH="0" progId="Package">
                  <p:embed/>
                </p:oleObj>
              </mc:Choice>
              <mc:Fallback>
                <p:oleObj name="package" r:id="rId1" imgW="0" imgH="0" progId="Package">
                  <p:embed/>
                  <p:pic>
                    <p:nvPicPr>
                      <p:cNvPr id="56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 rot="0">
                        <a:off x="1382713" y="3284537"/>
                        <a:ext cx="7142162" cy="1490661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矩形"/>
          <p:cNvSpPr>
            <a:spLocks/>
          </p:cNvSpPr>
          <p:nvPr/>
        </p:nvSpPr>
        <p:spPr>
          <a:xfrm rot="0">
            <a:off x="1397000" y="2646363"/>
            <a:ext cx="2225675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功能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键，打开功能菜单。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58" name="矩形"/>
          <p:cNvSpPr>
            <a:spLocks/>
          </p:cNvSpPr>
          <p:nvPr/>
        </p:nvSpPr>
        <p:spPr>
          <a:xfrm rot="0">
            <a:off x="3929063" y="2646363"/>
            <a:ext cx="2225675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【1】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键，进行签到。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59" name="矩形"/>
          <p:cNvSpPr>
            <a:spLocks/>
          </p:cNvSpPr>
          <p:nvPr/>
        </p:nvSpPr>
        <p:spPr>
          <a:xfrm rot="0">
            <a:off x="6408738" y="2646363"/>
            <a:ext cx="2225675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3.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键，完成签到。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37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61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助学贷款还款</a:t>
            </a:r>
            <a:endParaRPr lang="zh-CN" altLang="en-US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2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5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63" name="对象"/>
          <p:cNvGraphicFramePr>
            <a:graphicFrameLocks noChangeAspect="1"/>
          </p:cNvGraphicFramePr>
          <p:nvPr/>
        </p:nvGraphicFramePr>
        <p:xfrm>
          <a:off x="374650" y="2305050"/>
          <a:ext cx="912177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1" imgW="0" imgH="0" progId="Package">
                  <p:embed/>
                </p:oleObj>
              </mc:Choice>
              <mc:Fallback>
                <p:oleObj name="package" r:id="rId1" imgW="0" imgH="0" progId="Package">
                  <p:embed/>
                  <p:pic>
                    <p:nvPicPr>
                      <p:cNvPr id="63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 rot="0">
                        <a:off x="374650" y="2305050"/>
                        <a:ext cx="9121775" cy="1490662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矩形"/>
          <p:cNvSpPr>
            <a:spLocks/>
          </p:cNvSpPr>
          <p:nvPr/>
        </p:nvSpPr>
        <p:spPr>
          <a:xfrm rot="0">
            <a:off x="412749" y="1674813"/>
            <a:ext cx="2225675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键，打开主菜单。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5" name="矩形"/>
          <p:cNvSpPr>
            <a:spLocks/>
          </p:cNvSpPr>
          <p:nvPr/>
        </p:nvSpPr>
        <p:spPr>
          <a:xfrm rot="0">
            <a:off x="2733675" y="1670050"/>
            <a:ext cx="2225674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【1】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键，打开还款菜单。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6" name="矩形"/>
          <p:cNvSpPr>
            <a:spLocks/>
          </p:cNvSpPr>
          <p:nvPr/>
        </p:nvSpPr>
        <p:spPr>
          <a:xfrm rot="0">
            <a:off x="5081588" y="1670050"/>
            <a:ext cx="2224087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3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【1】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或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【2】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键，选择助学贷款类型。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7" name="矩形"/>
          <p:cNvSpPr>
            <a:spLocks/>
          </p:cNvSpPr>
          <p:nvPr/>
        </p:nvSpPr>
        <p:spPr>
          <a:xfrm rot="0">
            <a:off x="7419975" y="1674813"/>
            <a:ext cx="2225675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4.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输入身份证号，按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8" name="矩形"/>
          <p:cNvSpPr>
            <a:spLocks/>
          </p:cNvSpPr>
          <p:nvPr/>
        </p:nvSpPr>
        <p:spPr>
          <a:xfrm rot="0">
            <a:off x="552450" y="4010025"/>
            <a:ext cx="2225674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5.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核实身份证号，按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69" name="矩形"/>
          <p:cNvSpPr>
            <a:spLocks/>
          </p:cNvSpPr>
          <p:nvPr/>
        </p:nvSpPr>
        <p:spPr>
          <a:xfrm rot="0">
            <a:off x="2855913" y="4017963"/>
            <a:ext cx="2225675" cy="3581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6.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核实还款学生信息。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70" name="矩形"/>
          <p:cNvSpPr>
            <a:spLocks/>
          </p:cNvSpPr>
          <p:nvPr/>
        </p:nvSpPr>
        <p:spPr>
          <a:xfrm rot="0">
            <a:off x="5191125" y="4010025"/>
            <a:ext cx="2224088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7.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字母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键，翻页查看更多信息。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graphicFrame>
        <p:nvGraphicFramePr>
          <p:cNvPr id="71" name="对象"/>
          <p:cNvGraphicFramePr>
            <a:graphicFrameLocks noChangeAspect="1"/>
          </p:cNvGraphicFramePr>
          <p:nvPr/>
        </p:nvGraphicFramePr>
        <p:xfrm>
          <a:off x="241299" y="4646613"/>
          <a:ext cx="7069138" cy="149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3" imgW="0" imgH="0" progId="Package">
                  <p:embed/>
                </p:oleObj>
              </mc:Choice>
              <mc:Fallback>
                <p:oleObj name="package" r:id="rId3" imgW="0" imgH="0" progId="Package">
                  <p:embed/>
                  <p:pic>
                    <p:nvPicPr>
                      <p:cNvPr id="71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 rot="0">
                        <a:off x="241299" y="4646613"/>
                        <a:ext cx="7069138" cy="1490661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58528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73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助学贷款还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款（续）</a:t>
            </a:r>
            <a:endParaRPr lang="zh-CN" altLang="en-US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74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6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75" name="对象"/>
          <p:cNvGraphicFramePr>
            <a:graphicFrameLocks noChangeAspect="1"/>
          </p:cNvGraphicFramePr>
          <p:nvPr/>
        </p:nvGraphicFramePr>
        <p:xfrm>
          <a:off x="249238" y="2928938"/>
          <a:ext cx="940911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1" imgW="0" imgH="0" progId="Package">
                  <p:embed/>
                </p:oleObj>
              </mc:Choice>
              <mc:Fallback>
                <p:oleObj name="package" r:id="rId1" imgW="0" imgH="0" progId="Package">
                  <p:embed/>
                  <p:pic>
                    <p:nvPicPr>
                      <p:cNvPr id="75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 rot="0">
                        <a:off x="249238" y="2928938"/>
                        <a:ext cx="9409112" cy="1490662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矩形"/>
          <p:cNvSpPr>
            <a:spLocks/>
          </p:cNvSpPr>
          <p:nvPr/>
        </p:nvSpPr>
        <p:spPr>
          <a:xfrm rot="0">
            <a:off x="552450" y="2295525"/>
            <a:ext cx="2225674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8.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确认应还款金额，按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77" name="矩形"/>
          <p:cNvSpPr>
            <a:spLocks/>
          </p:cNvSpPr>
          <p:nvPr/>
        </p:nvSpPr>
        <p:spPr>
          <a:xfrm rot="0">
            <a:off x="2855913" y="2303463"/>
            <a:ext cx="2225675" cy="3581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9.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刷卡还款。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78" name="矩形"/>
          <p:cNvSpPr>
            <a:spLocks/>
          </p:cNvSpPr>
          <p:nvPr/>
        </p:nvSpPr>
        <p:spPr>
          <a:xfrm rot="0">
            <a:off x="5191125" y="2295525"/>
            <a:ext cx="2224088" cy="3581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10.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输入银行卡密码。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79" name="矩形"/>
          <p:cNvSpPr>
            <a:spLocks/>
          </p:cNvSpPr>
          <p:nvPr/>
        </p:nvSpPr>
        <p:spPr>
          <a:xfrm rot="0">
            <a:off x="7556500" y="2295525"/>
            <a:ext cx="2224088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11.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键，还款成功。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44598"/>
      </p:ext>
    </p:extLst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81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7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sp>
        <p:nvSpPr>
          <p:cNvPr id="82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</a:t>
            </a:r>
            <a:endParaRPr lang="zh-CN" altLang="en-US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graphicFrame>
        <p:nvGraphicFramePr>
          <p:cNvPr id="83" name="对象"/>
          <p:cNvGraphicFramePr>
            <a:graphicFrameLocks noChangeAspect="1"/>
          </p:cNvGraphicFramePr>
          <p:nvPr/>
        </p:nvGraphicFramePr>
        <p:xfrm>
          <a:off x="392112" y="2312988"/>
          <a:ext cx="912177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1" imgW="0" imgH="0" progId="Package">
                  <p:embed/>
                </p:oleObj>
              </mc:Choice>
              <mc:Fallback>
                <p:oleObj name="package" r:id="rId1" imgW="0" imgH="0" progId="Package">
                  <p:embed/>
                  <p:pic>
                    <p:nvPicPr>
                      <p:cNvPr id="83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 rot="0">
                        <a:off x="392112" y="2312988"/>
                        <a:ext cx="9121775" cy="1490662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"/>
          <p:cNvGraphicFramePr>
            <a:graphicFrameLocks noChangeAspect="1"/>
          </p:cNvGraphicFramePr>
          <p:nvPr/>
        </p:nvGraphicFramePr>
        <p:xfrm>
          <a:off x="239712" y="4652963"/>
          <a:ext cx="940911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3" imgW="0" imgH="0" progId="Package">
                  <p:embed/>
                </p:oleObj>
              </mc:Choice>
              <mc:Fallback>
                <p:oleObj name="package" r:id="rId3" imgW="0" imgH="0" progId="Package">
                  <p:embed/>
                  <p:pic>
                    <p:nvPicPr>
                      <p:cNvPr id="84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 rot="0">
                        <a:off x="239712" y="4652963"/>
                        <a:ext cx="9409112" cy="1490662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矩形"/>
          <p:cNvSpPr>
            <a:spLocks/>
          </p:cNvSpPr>
          <p:nvPr/>
        </p:nvSpPr>
        <p:spPr>
          <a:xfrm rot="0">
            <a:off x="412749" y="1674813"/>
            <a:ext cx="2225675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键，打开主菜单。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86" name="矩形"/>
          <p:cNvSpPr>
            <a:spLocks/>
          </p:cNvSpPr>
          <p:nvPr/>
        </p:nvSpPr>
        <p:spPr>
          <a:xfrm rot="0">
            <a:off x="2733675" y="1670050"/>
            <a:ext cx="2225674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2.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【2】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键，打开提前还款菜单。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87" name="矩形"/>
          <p:cNvSpPr>
            <a:spLocks/>
          </p:cNvSpPr>
          <p:nvPr/>
        </p:nvSpPr>
        <p:spPr>
          <a:xfrm rot="0">
            <a:off x="5081588" y="1670050"/>
            <a:ext cx="2224087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3.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【1】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或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【2】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，选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择助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学贷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款类型。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88" name="矩形"/>
          <p:cNvSpPr>
            <a:spLocks/>
          </p:cNvSpPr>
          <p:nvPr/>
        </p:nvSpPr>
        <p:spPr>
          <a:xfrm rot="0">
            <a:off x="7419975" y="1674813"/>
            <a:ext cx="2225675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4.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输入身份证号，按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89" name="矩形"/>
          <p:cNvSpPr>
            <a:spLocks/>
          </p:cNvSpPr>
          <p:nvPr/>
        </p:nvSpPr>
        <p:spPr>
          <a:xfrm rot="0">
            <a:off x="552450" y="4010025"/>
            <a:ext cx="2225674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5.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核实身份证号，按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0" name="矩形"/>
          <p:cNvSpPr>
            <a:spLocks/>
          </p:cNvSpPr>
          <p:nvPr/>
        </p:nvSpPr>
        <p:spPr>
          <a:xfrm rot="0">
            <a:off x="2855913" y="4017963"/>
            <a:ext cx="2225675" cy="3581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6.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核实还款学生信息。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1" name="矩形"/>
          <p:cNvSpPr>
            <a:spLocks/>
          </p:cNvSpPr>
          <p:nvPr/>
        </p:nvSpPr>
        <p:spPr>
          <a:xfrm rot="0">
            <a:off x="5191125" y="4010025"/>
            <a:ext cx="2224088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7.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字母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键，翻页查看更多信息。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2" name="矩形"/>
          <p:cNvSpPr>
            <a:spLocks/>
          </p:cNvSpPr>
          <p:nvPr/>
        </p:nvSpPr>
        <p:spPr>
          <a:xfrm rot="0">
            <a:off x="7556500" y="4010025"/>
            <a:ext cx="2224088" cy="6248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8.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键，打开还款方式菜单。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44371"/>
      </p:ext>
    </p:extLst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94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提前还款申请（续）</a:t>
            </a:r>
            <a:endParaRPr lang="en-US" altLang="zh-CN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选择“全部结清”或“结清单笔合同”，</a:t>
            </a:r>
            <a:r>
              <a:rPr lang="en-US" altLang="zh-CN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机直接显示结果。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742950" indent="-28575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</a:pP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选择“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按合同</a:t>
            </a:r>
            <a:r>
              <a:rPr lang="zh-CN" altLang="en-US" sz="2000" b="0" i="0" u="none" strike="noStrike" kern="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部分还款”，需先输入申请金额，操作如下：</a:t>
            </a:r>
            <a:endParaRPr lang="en-US" altLang="zh-CN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lvl="1" marL="45720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2000" b="0" i="0" u="none" strike="noStrike" kern="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5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8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96" name="对象"/>
          <p:cNvGraphicFramePr>
            <a:graphicFrameLocks noChangeAspect="1"/>
          </p:cNvGraphicFramePr>
          <p:nvPr/>
        </p:nvGraphicFramePr>
        <p:xfrm>
          <a:off x="222250" y="2908084"/>
          <a:ext cx="9409113" cy="149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" name="package" r:id="rId1" imgW="0" imgH="0" progId="Package">
                  <p:embed/>
                </p:oleObj>
              </mc:Choice>
              <mc:Fallback>
                <p:oleObj name="package" r:id="rId1" imgW="0" imgH="0" progId="Package">
                  <p:embed/>
                  <p:pic>
                    <p:nvPicPr>
                      <p:cNvPr id="96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 rot="0">
                        <a:off x="222250" y="2908084"/>
                        <a:ext cx="9409113" cy="1490661"/>
                      </a:xfrm>
                      <a:prstGeom prst="rect"/>
                      <a:noFill/>
                      <a:ln w="9525" cmpd="sng" cap="flat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矩形"/>
          <p:cNvSpPr>
            <a:spLocks/>
          </p:cNvSpPr>
          <p:nvPr/>
        </p:nvSpPr>
        <p:spPr>
          <a:xfrm rot="0">
            <a:off x="530225" y="2265146"/>
            <a:ext cx="2225675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9.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【3】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键，输入申请偿还本金金额。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8" name="矩形"/>
          <p:cNvSpPr>
            <a:spLocks/>
          </p:cNvSpPr>
          <p:nvPr/>
        </p:nvSpPr>
        <p:spPr>
          <a:xfrm rot="0">
            <a:off x="2860675" y="2265146"/>
            <a:ext cx="2225674" cy="3581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10.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核实应还款金额。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99" name="矩形"/>
          <p:cNvSpPr>
            <a:spLocks/>
          </p:cNvSpPr>
          <p:nvPr/>
        </p:nvSpPr>
        <p:spPr>
          <a:xfrm rot="0">
            <a:off x="5173663" y="2265146"/>
            <a:ext cx="2224086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11.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字母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键，翻页查看更多信息。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00" name="矩形"/>
          <p:cNvSpPr>
            <a:spLocks/>
          </p:cNvSpPr>
          <p:nvPr/>
        </p:nvSpPr>
        <p:spPr>
          <a:xfrm rot="0">
            <a:off x="7529513" y="2265146"/>
            <a:ext cx="2224086" cy="6248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12.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【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确认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】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键，提前还款申请成功。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01" name="矩形"/>
          <p:cNvSpPr>
            <a:spLocks/>
          </p:cNvSpPr>
          <p:nvPr/>
        </p:nvSpPr>
        <p:spPr>
          <a:xfrm rot="0">
            <a:off x="447674" y="4451350"/>
            <a:ext cx="9056688" cy="16916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8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全部结清：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系统自动完成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所有合同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的提前还款申请（按结清计算），并将应还本息显示在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机上。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8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结清单笔合同：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系统自动完成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最早一笔合同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的提前还款申请（按结清计算），并将应还本息显示在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机上。</a:t>
            </a:r>
            <a:endParaRPr lang="en-US" altLang="zh-CN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kern="1200" cap="none" spc="0" baseline="0">
                <a:solidFill>
                  <a:srgbClr val="008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按合同部分还款：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先输入申请偿还的本金，系统再根据该金额自动完成</a:t>
            </a:r>
            <a:r>
              <a:rPr lang="zh-CN" altLang="en-US" sz="18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最早一笔合同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的提前还款申请（按部分还款计算），并将应还本息显示在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机上。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4800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"/>
          <p:cNvSpPr>
            <a:spLocks noGrp="1"/>
          </p:cNvSpPr>
          <p:nvPr>
            <p:ph type="body" idx="1"/>
          </p:nvPr>
        </p:nvSpPr>
        <p:spPr>
          <a:xfrm rot="0">
            <a:off x="495300" y="1087438"/>
            <a:ext cx="8915400" cy="50387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POS</a:t>
            </a:r>
            <a:r>
              <a:rPr lang="zh-CN" altLang="en-US" sz="2000" b="1" i="0" u="none" strike="noStrike" kern="0" cap="none" spc="0" baseline="0">
                <a:solidFill>
                  <a:srgbClr val="0000FF"/>
                </a:solidFill>
                <a:latin typeface="Times New Roman" pitchFamily="18" charset="0"/>
                <a:ea typeface="楷体_GB2312" pitchFamily="0" charset="0"/>
                <a:cs typeface="Times New Roman" pitchFamily="18" charset="0"/>
              </a:rPr>
              <a:t>机还款常见错误提示</a:t>
            </a:r>
            <a:endParaRPr lang="zh-CN" altLang="en-US" sz="2000" b="1" i="0" u="none" strike="noStrike" kern="0" cap="none" spc="0" baseline="0">
              <a:solidFill>
                <a:srgbClr val="0000FF"/>
              </a:solidFill>
              <a:latin typeface="Times New Roman" pitchFamily="18" charset="0"/>
              <a:ea typeface="楷体_GB2312" pitchFamily="0" charset="0"/>
              <a:cs typeface="Times New Roman" pitchFamily="18" charset="0"/>
            </a:endParaRPr>
          </a:p>
        </p:txBody>
      </p:sp>
      <p:sp>
        <p:nvSpPr>
          <p:cNvPr id="103" name="文本框"/>
          <p:cNvSpPr>
            <a:spLocks noGrp="1"/>
          </p:cNvSpPr>
          <p:nvPr>
            <p:ph type="title"/>
          </p:nvPr>
        </p:nvSpPr>
        <p:spPr>
          <a:xfrm rot="0">
            <a:off x="1414463" y="177800"/>
            <a:ext cx="8004175" cy="569913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二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、专用</a:t>
            </a: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POS</a:t>
            </a:r>
            <a:r>
              <a:rPr lang="zh-CN" altLang="en-US" sz="2800" b="1" i="0" u="none" strike="noStrike" kern="0" cap="none" spc="0" baseline="0">
                <a:solidFill>
                  <a:schemeClr val="tx1"/>
                </a:solidFill>
                <a:latin typeface="Arial" pitchFamily="0" charset="0"/>
                <a:ea typeface="黑体" pitchFamily="0" charset="0"/>
                <a:cs typeface="Times New Roman" pitchFamily="18" charset="0"/>
              </a:rPr>
              <a:t>机操作说明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Arial" pitchFamily="0" charset="0"/>
              <a:ea typeface="黑体" pitchFamily="0" charset="0"/>
              <a:cs typeface="Times New Roman" pitchFamily="18" charset="0"/>
            </a:endParaRPr>
          </a:p>
        </p:txBody>
      </p:sp>
      <p:sp>
        <p:nvSpPr>
          <p:cNvPr id="104" name="文本框"/>
          <p:cNvSpPr>
            <a:spLocks noGrp="1"/>
          </p:cNvSpPr>
          <p:nvPr>
            <p:ph type="ftr" idx="10"/>
          </p:nvPr>
        </p:nvSpPr>
        <p:spPr>
          <a:xfrm rot="0">
            <a:off x="3384550" y="6289675"/>
            <a:ext cx="3136900" cy="41592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0" charset="0"/>
              </a:rPr>
              <a:t>9</a:t>
            </a:fld>
            <a:endParaRPr lang="zh-CN" altLang="en-US" sz="1400" b="0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Arial" pitchFamily="0" charset="0"/>
            </a:endParaRPr>
          </a:p>
        </p:txBody>
      </p:sp>
      <p:graphicFrame>
        <p:nvGraphicFramePr>
          <p:cNvPr id="105" name="表格"/>
          <p:cNvGraphicFramePr>
            <a:graphicFrameLocks noGrp="1"/>
          </p:cNvGraphicFramePr>
          <p:nvPr>
            <p:ph type="tbl"/>
            <p:extLst>
              <p:ext uri="{D42A27DB-BD31-4B8C-83A1-F6EECF244321}"/>
            </p:extLst>
          </p:nvPr>
        </p:nvGraphicFramePr>
        <p:xfrm>
          <a:off x="457200" y="1473200"/>
          <a:ext cx="8794686" cy="4924293"/>
        </p:xfrm>
        <a:graphic>
          <a:graphicData uri="http://schemas.openxmlformats.org/drawingml/2006/table">
            <a:tbl>
              <a:tblPr bandRow="1"/>
              <a:tblGrid>
                <a:gridCol w="709117"/>
                <a:gridCol w="3949484"/>
                <a:gridCol w="4097998"/>
              </a:tblGrid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序号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提示内容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u="none" strike="noStrike" kern="1200" cap="none" spc="0" baseline="0">
                          <a:solidFill>
                            <a:srgbClr val="FFFFFF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含义</a:t>
                      </a:r>
                      <a:endParaRPr lang="zh-CN" altLang="en-US" sz="1800" b="1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1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身份证号有误，请重新输入。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身份证号输入错误或无效身份证号。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2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未查到贷款信息，请核实身份证号。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身份证号有效，但该学生未贷款。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3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未查到可用的还款信息。</a:t>
                      </a:r>
                      <a:endParaRPr lang="zh-CN" altLang="en-US" sz="1800" b="0" i="0" u="none" strike="noStrike" kern="1200" cap="none" spc="0" baseline="0">
                        <a:solidFill>
                          <a:schemeClr val="tx1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该学生无需还款或系统未结息。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4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还款状态异常，请重试或与国开行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95593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联系。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支付宝正在对该学生执行扣款操作。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5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数据异常，请重新查询。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数据校验参数有误。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6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未在有效还款时间内。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已超过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机还款截止时间。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7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已足额还款。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该学生已完成还款。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8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应还款金额发生变化，请重新查询。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刷卡还款过程中，该学生的应还款金额发生变化。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9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该省份未开通此服务。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未开展</a:t>
                      </a: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机还款工作。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EE7D0"/>
                    </a:solidFill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10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响应超时，未收到数据。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POS</a:t>
                      </a:r>
                      <a:r>
                        <a:rPr lang="zh-CN" altLang="en-US" sz="1800" b="0" i="0" u="none" strike="noStrike" kern="1200" cap="none" spc="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_GB2312" pitchFamily="0" charset="0"/>
                          <a:cs typeface="Times New Roman" pitchFamily="18" charset="0"/>
                        </a:rPr>
                        <a:t>机未收到助学贷款系统处理结果，还款失败。</a:t>
                      </a:r>
                      <a:endParaRPr lang="zh-CN" altLang="en-US" sz="1800" b="0" i="0" u="none" strike="noStrike" kern="1200" cap="none" spc="0" baseline="0">
                        <a:solidFill>
                          <a:srgbClr val="000000"/>
                        </a:solidFill>
                        <a:latin typeface="Times New Roman" pitchFamily="18" charset="0"/>
                        <a:ea typeface="楷体_GB2312" pitchFamily="0" charset="0"/>
                        <a:cs typeface="Times New Roman" pitchFamily="18" charset="0"/>
                      </a:endParaRPr>
                    </a:p>
                  </a:txBody>
                  <a:tcPr marL="91427" marT="45707" marR="91427" marB="45707" vert="horz" anchor="ctr">
                    <a:lnL>
                      <a:noFill/>
                    </a:lnL>
                    <a:lnR>
                      <a:noFill/>
                    </a:lnR>
                    <a:lnT w="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54558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自定义设计方案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自定义设计方案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3.xml><?xml version="1.0" encoding="utf-8"?>
<a:theme xmlns:a="http://schemas.openxmlformats.org/drawingml/2006/main" name="自定义设计方案">
  <a:themeElements>
    <a:clrScheme name="自定义设计方案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自定义设计方案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4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5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61197</TotalTime>
  <Application>Yozo_Office</Application>
  <Company>CDB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民生业务系统建设运行及账务核算 有关情况的报告</dc:title>
  <dc:creator>CDB</dc:creator>
  <cp:lastModifiedBy>Microsoft</cp:lastModifiedBy>
  <cp:revision>1498</cp:revision>
  <cp:lastPrinted>2015-09-29T08:02:56Z</cp:lastPrinted>
  <dcterms:created xsi:type="dcterms:W3CDTF">2004-10-08T06:01:10Z</dcterms:created>
  <dcterms:modified xsi:type="dcterms:W3CDTF">2017-08-22T02:20:04Z</dcterms:modified>
</cp:coreProperties>
</file>