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10" r:id="rId2"/>
    <p:sldId id="274" r:id="rId3"/>
    <p:sldId id="305" r:id="rId4"/>
    <p:sldId id="306" r:id="rId5"/>
    <p:sldId id="297" r:id="rId6"/>
    <p:sldId id="303" r:id="rId7"/>
    <p:sldId id="304" r:id="rId8"/>
    <p:sldId id="293" r:id="rId9"/>
    <p:sldId id="295" r:id="rId10"/>
    <p:sldId id="320"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E55"/>
    <a:srgbClr val="FF5050"/>
    <a:srgbClr val="44546A"/>
    <a:srgbClr val="2C6BB1"/>
    <a:srgbClr val="E9573E"/>
    <a:srgbClr val="48CFAE"/>
    <a:srgbClr val="FB6E52"/>
    <a:srgbClr val="F6BB43"/>
    <a:srgbClr val="F38577"/>
    <a:srgbClr val="FF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0" d="100"/>
          <a:sy n="80" d="100"/>
        </p:scale>
        <p:origin x="-1550" y="-230"/>
      </p:cViewPr>
      <p:guideLst>
        <p:guide orient="horz" pos="2730"/>
        <p:guide orient="horz" pos="2217"/>
        <p:guide pos="2893"/>
        <p:guide pos="1116"/>
        <p:guide pos="466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2020/9/28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FF5A478-F122-4BFF-968C-262E18E9B902}" type="slidenum">
              <a:rPr lang="zh-CN" altLang="en-US" smtClean="0"/>
              <a:pPr/>
              <a:t>‹#›</a:t>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27019" b="20416"/>
          <a:stretch>
            <a:fillRect/>
          </a:stretch>
        </p:blipFill>
        <p:spPr>
          <a:xfrm>
            <a:off x="6371590" y="4445"/>
            <a:ext cx="2757805" cy="53594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A65B11A-142B-4854-AC5C-A91EC7C1D9DB}" type="datetimeFigureOut">
              <a:rPr lang="zh-CN" altLang="en-US" smtClean="0"/>
              <a:pPr/>
              <a:t>2020/9/28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FF5A478-F122-4BFF-968C-262E18E9B90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alphaModFix amt="54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5B11A-142B-4854-AC5C-A91EC7C1D9DB}" type="datetimeFigureOut">
              <a:rPr lang="zh-CN" altLang="en-US" smtClean="0"/>
              <a:pPr/>
              <a:t>2020/9/28</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5A478-F122-4BFF-968C-262E18E9B90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银行2"/>
          <p:cNvPicPr>
            <a:picLocks noChangeAspect="1"/>
          </p:cNvPicPr>
          <p:nvPr/>
        </p:nvPicPr>
        <p:blipFill>
          <a:blip r:embed="rId2" cstate="print">
            <a:clrChange>
              <a:clrFrom>
                <a:srgbClr val="000000">
                  <a:alpha val="0"/>
                </a:srgbClr>
              </a:clrFrom>
              <a:clrTo>
                <a:srgbClr val="000000">
                  <a:alpha val="0"/>
                  <a:alpha val="0"/>
                </a:srgbClr>
              </a:clrTo>
            </a:clrChange>
          </a:blip>
          <a:stretch>
            <a:fillRect/>
          </a:stretch>
        </p:blipFill>
        <p:spPr>
          <a:xfrm>
            <a:off x="3119755" y="3403600"/>
            <a:ext cx="6019800" cy="3475990"/>
          </a:xfrm>
          <a:prstGeom prst="rect">
            <a:avLst/>
          </a:prstGeom>
        </p:spPr>
      </p:pic>
      <p:pic>
        <p:nvPicPr>
          <p:cNvPr id="11" name="图片 10" descr="学生7"/>
          <p:cNvPicPr>
            <a:picLocks noChangeAspect="1"/>
          </p:cNvPicPr>
          <p:nvPr/>
        </p:nvPicPr>
        <p:blipFill>
          <a:blip r:embed="rId3" cstate="print"/>
          <a:srcRect l="9761" t="3030" r="47105" b="54612"/>
          <a:stretch>
            <a:fillRect/>
          </a:stretch>
        </p:blipFill>
        <p:spPr>
          <a:xfrm>
            <a:off x="801370" y="5120005"/>
            <a:ext cx="1791970" cy="1759585"/>
          </a:xfrm>
          <a:prstGeom prst="rect">
            <a:avLst/>
          </a:prstGeom>
        </p:spPr>
      </p:pic>
      <p:pic>
        <p:nvPicPr>
          <p:cNvPr id="14" name="图片 13" descr="气球4"/>
          <p:cNvPicPr>
            <a:picLocks noChangeAspect="1"/>
          </p:cNvPicPr>
          <p:nvPr/>
        </p:nvPicPr>
        <p:blipFill>
          <a:blip r:embed="rId4" cstate="print">
            <a:clrChange>
              <a:clrFrom>
                <a:srgbClr val="000000">
                  <a:alpha val="0"/>
                </a:srgbClr>
              </a:clrFrom>
              <a:clrTo>
                <a:srgbClr val="000000">
                  <a:alpha val="0"/>
                  <a:alpha val="0"/>
                </a:srgbClr>
              </a:clrTo>
            </a:clrChange>
          </a:blip>
          <a:srcRect l="2287" t="24042" r="3601" b="21246"/>
          <a:stretch>
            <a:fillRect/>
          </a:stretch>
        </p:blipFill>
        <p:spPr>
          <a:xfrm>
            <a:off x="-109220" y="694055"/>
            <a:ext cx="9248775" cy="2790825"/>
          </a:xfrm>
          <a:prstGeom prst="rect">
            <a:avLst/>
          </a:prstGeom>
        </p:spPr>
      </p:pic>
      <p:sp>
        <p:nvSpPr>
          <p:cNvPr id="3" name="TextBox 7"/>
          <p:cNvSpPr txBox="1"/>
          <p:nvPr/>
        </p:nvSpPr>
        <p:spPr>
          <a:xfrm>
            <a:off x="2236470" y="1574800"/>
            <a:ext cx="5374640" cy="1198880"/>
          </a:xfrm>
          <a:prstGeom prst="rect">
            <a:avLst/>
          </a:prstGeom>
          <a:noFill/>
        </p:spPr>
        <p:txBody>
          <a:bodyPr wrap="square" rtlCol="0">
            <a:spAutoFit/>
          </a:bodyPr>
          <a:lstStyle/>
          <a:p>
            <a:pPr algn="ctr"/>
            <a:r>
              <a:rPr lang="zh-CN" altLang="en-US" sz="3600" b="1" dirty="0" smtClean="0">
                <a:solidFill>
                  <a:srgbClr val="FF5050"/>
                </a:solidFill>
              </a:rPr>
              <a:t>国家开发银行重庆市分行</a:t>
            </a:r>
          </a:p>
          <a:p>
            <a:pPr algn="ctr"/>
            <a:r>
              <a:rPr lang="zh-CN" altLang="en-US" sz="3600" b="1" dirty="0" smtClean="0">
                <a:solidFill>
                  <a:srgbClr val="FF5050"/>
                </a:solidFill>
              </a:rPr>
              <a:t>征信宣传小贴士</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247015" y="612140"/>
            <a:ext cx="8681720" cy="1781175"/>
          </a:xfrm>
          <a:prstGeom prst="rect">
            <a:avLst/>
          </a:prstGeom>
          <a:solidFill>
            <a:schemeClr val="accent4">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20000"/>
              </a:lnSpc>
              <a:buFont typeface="Wingdings" panose="05000000000000000000" charset="0"/>
              <a:buNone/>
            </a:pPr>
            <a:endParaRPr lang="zh-CN" altLang="en-US"/>
          </a:p>
        </p:txBody>
      </p:sp>
      <p:sp>
        <p:nvSpPr>
          <p:cNvPr id="8" name="矩形 7"/>
          <p:cNvSpPr/>
          <p:nvPr/>
        </p:nvSpPr>
        <p:spPr>
          <a:xfrm>
            <a:off x="387985" y="722630"/>
            <a:ext cx="8388350" cy="1541145"/>
          </a:xfrm>
          <a:prstGeom prst="rect">
            <a:avLst/>
          </a:prstGeom>
          <a:noFill/>
          <a:ln w="19050">
            <a:prstDash val="dash"/>
          </a:ln>
          <a:extLst>
            <a:ext uri="{909E8E84-426E-40DD-AFC4-6F175D3DCCD1}">
              <a14:hiddenFill xmlns:a14="http://schemas.microsoft.com/office/drawing/2010/main" xmlns="">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511810" y="747395"/>
            <a:ext cx="8151495" cy="1714500"/>
          </a:xfrm>
          <a:prstGeom prst="rect">
            <a:avLst/>
          </a:prstGeom>
          <a:noFill/>
        </p:spPr>
        <p:txBody>
          <a:bodyPr wrap="square" rtlCol="0">
            <a:spAutoFit/>
          </a:bodyPr>
          <a:lstStyle/>
          <a:p>
            <a:pPr indent="0">
              <a:lnSpc>
                <a:spcPct val="120000"/>
              </a:lnSpc>
              <a:buFont typeface="Wingdings" panose="05000000000000000000" charset="0"/>
              <a:buNone/>
            </a:pPr>
            <a:r>
              <a:rPr lang="en-US" altLang="zh-CN" sz="1600" dirty="0">
                <a:solidFill>
                  <a:schemeClr val="tx2"/>
                </a:solidFill>
                <a:latin typeface="微软雅黑" panose="020B0503020204020204" charset="-122"/>
                <a:ea typeface="微软雅黑" panose="020B0503020204020204" charset="-122"/>
                <a:sym typeface="+mn-ea"/>
              </a:rPr>
              <a:t>       </a:t>
            </a:r>
            <a:r>
              <a:rPr lang="zh-CN" altLang="en-US" dirty="0">
                <a:solidFill>
                  <a:schemeClr val="tx2"/>
                </a:solidFill>
                <a:latin typeface="微软雅黑" panose="020B0503020204020204" charset="-122"/>
                <a:ea typeface="微软雅黑" panose="020B0503020204020204" charset="-122"/>
                <a:sym typeface="+mn-ea"/>
              </a:rPr>
              <a:t>每年开学季有一些</a:t>
            </a:r>
            <a:r>
              <a:rPr lang="zh-CN" altLang="en-US" b="1" dirty="0">
                <a:solidFill>
                  <a:srgbClr val="FF0000"/>
                </a:solidFill>
                <a:latin typeface="微软雅黑" panose="020B0503020204020204" charset="-122"/>
                <a:ea typeface="微软雅黑" panose="020B0503020204020204" charset="-122"/>
                <a:sym typeface="+mn-ea"/>
              </a:rPr>
              <a:t>不法分子假借</a:t>
            </a:r>
            <a:r>
              <a:rPr lang="zh-CN" altLang="en-US" dirty="0">
                <a:solidFill>
                  <a:schemeClr val="tx2"/>
                </a:solidFill>
                <a:latin typeface="微软雅黑" panose="020B0503020204020204" charset="-122"/>
                <a:ea typeface="微软雅黑" panose="020B0503020204020204" charset="-122"/>
                <a:sym typeface="+mn-ea"/>
              </a:rPr>
              <a:t>教育部门、银行的名义，以各种借口向大学生们进行</a:t>
            </a:r>
            <a:r>
              <a:rPr lang="zh-CN" altLang="en-US" b="1" dirty="0">
                <a:solidFill>
                  <a:srgbClr val="FF0000"/>
                </a:solidFill>
                <a:latin typeface="微软雅黑" panose="020B0503020204020204" charset="-122"/>
                <a:ea typeface="微软雅黑" panose="020B0503020204020204" charset="-122"/>
                <a:sym typeface="+mn-ea"/>
              </a:rPr>
              <a:t>金融诈骗</a:t>
            </a:r>
            <a:r>
              <a:rPr lang="zh-CN" altLang="en-US" dirty="0">
                <a:solidFill>
                  <a:schemeClr val="tx2"/>
                </a:solidFill>
                <a:latin typeface="微软雅黑" panose="020B0503020204020204" charset="-122"/>
                <a:ea typeface="微软雅黑" panose="020B0503020204020204" charset="-122"/>
                <a:sym typeface="+mn-ea"/>
              </a:rPr>
              <a:t>，望同学们提高警惕；各种各样的校园贷款网络借款平台也极具危险性，且大部分都是非法高利贷机构，请各位同学树立</a:t>
            </a:r>
            <a:r>
              <a:rPr lang="zh-CN" altLang="en-US" b="1" dirty="0">
                <a:solidFill>
                  <a:schemeClr val="tx2"/>
                </a:solidFill>
                <a:latin typeface="微软雅黑" panose="020B0503020204020204" charset="-122"/>
                <a:ea typeface="微软雅黑" panose="020B0503020204020204" charset="-122"/>
                <a:sym typeface="+mn-ea"/>
              </a:rPr>
              <a:t>正确的消费观和投资观</a:t>
            </a:r>
            <a:r>
              <a:rPr lang="zh-CN" altLang="en-US" dirty="0">
                <a:solidFill>
                  <a:schemeClr val="tx2"/>
                </a:solidFill>
                <a:latin typeface="微软雅黑" panose="020B0503020204020204" charset="-122"/>
                <a:ea typeface="微软雅黑" panose="020B0503020204020204" charset="-122"/>
                <a:sym typeface="+mn-ea"/>
              </a:rPr>
              <a:t>，量入而出，</a:t>
            </a:r>
            <a:r>
              <a:rPr lang="zh-CN" altLang="en-US" b="1" dirty="0">
                <a:solidFill>
                  <a:schemeClr val="tx2"/>
                </a:solidFill>
                <a:latin typeface="微软雅黑" panose="020B0503020204020204" charset="-122"/>
                <a:ea typeface="微软雅黑" panose="020B0503020204020204" charset="-122"/>
                <a:sym typeface="+mn-ea"/>
              </a:rPr>
              <a:t>合理规划开销。</a:t>
            </a:r>
            <a:endParaRPr lang="zh-CN" altLang="en-US" b="1" dirty="0">
              <a:solidFill>
                <a:srgbClr val="44546A"/>
              </a:solidFill>
            </a:endParaRPr>
          </a:p>
          <a:p>
            <a:pPr indent="0">
              <a:lnSpc>
                <a:spcPct val="120000"/>
              </a:lnSpc>
              <a:buNone/>
            </a:pPr>
            <a:endParaRPr lang="zh-CN" altLang="en-US" sz="1600" b="1" dirty="0">
              <a:solidFill>
                <a:srgbClr val="44546A"/>
              </a:solidFill>
            </a:endParaRPr>
          </a:p>
        </p:txBody>
      </p:sp>
      <p:pic>
        <p:nvPicPr>
          <p:cNvPr id="2" name="图片 1" descr="喇叭"/>
          <p:cNvPicPr>
            <a:picLocks noChangeAspect="1"/>
          </p:cNvPicPr>
          <p:nvPr/>
        </p:nvPicPr>
        <p:blipFill>
          <a:blip r:embed="rId3" cstate="print">
            <a:clrChange>
              <a:clrFrom>
                <a:srgbClr val="000000">
                  <a:alpha val="0"/>
                </a:srgbClr>
              </a:clrFrom>
              <a:clrTo>
                <a:srgbClr val="000000">
                  <a:alpha val="0"/>
                  <a:alpha val="0"/>
                </a:srgbClr>
              </a:clrTo>
            </a:clrChange>
          </a:blip>
          <a:stretch>
            <a:fillRect/>
          </a:stretch>
        </p:blipFill>
        <p:spPr>
          <a:xfrm>
            <a:off x="153035" y="158750"/>
            <a:ext cx="1085850" cy="866775"/>
          </a:xfrm>
          <a:prstGeom prst="rect">
            <a:avLst/>
          </a:prstGeom>
        </p:spPr>
      </p:pic>
      <p:sp>
        <p:nvSpPr>
          <p:cNvPr id="5" name="文本框 4"/>
          <p:cNvSpPr txBox="1"/>
          <p:nvPr/>
        </p:nvSpPr>
        <p:spPr>
          <a:xfrm>
            <a:off x="1995170" y="2938780"/>
            <a:ext cx="5483225" cy="675640"/>
          </a:xfrm>
          <a:prstGeom prst="rect">
            <a:avLst/>
          </a:prstGeom>
          <a:noFill/>
        </p:spPr>
        <p:txBody>
          <a:bodyPr wrap="square" rtlCol="0">
            <a:spAutoFit/>
          </a:bodyPr>
          <a:lstStyle/>
          <a:p>
            <a:r>
              <a:rPr lang="zh-CN" altLang="en-US" sz="2000" b="1" dirty="0">
                <a:solidFill>
                  <a:schemeClr val="tx2"/>
                </a:solidFill>
                <a:latin typeface="微软雅黑" panose="020B0503020204020204" charset="-122"/>
                <a:ea typeface="微软雅黑" panose="020B0503020204020204" charset="-122"/>
                <a:sym typeface="+mn-ea"/>
              </a:rPr>
              <a:t>正规途径</a:t>
            </a:r>
            <a:r>
              <a:rPr lang="zh-CN" altLang="en-US" sz="2000" dirty="0">
                <a:solidFill>
                  <a:schemeClr val="tx2"/>
                </a:solidFill>
                <a:latin typeface="微软雅黑" panose="020B0503020204020204" charset="-122"/>
                <a:ea typeface="微软雅黑" panose="020B0503020204020204" charset="-122"/>
                <a:sym typeface="+mn-ea"/>
              </a:rPr>
              <a:t>申请国家助学贷款，请点击下方网址：</a:t>
            </a:r>
          </a:p>
          <a:p>
            <a:endParaRPr lang="zh-CN" altLang="en-US" dirty="0"/>
          </a:p>
        </p:txBody>
      </p:sp>
      <p:sp>
        <p:nvSpPr>
          <p:cNvPr id="11" name="文本框 10"/>
          <p:cNvSpPr txBox="1"/>
          <p:nvPr/>
        </p:nvSpPr>
        <p:spPr>
          <a:xfrm>
            <a:off x="2395220" y="3409315"/>
            <a:ext cx="4843145" cy="460375"/>
          </a:xfrm>
          <a:prstGeom prst="rect">
            <a:avLst/>
          </a:prstGeom>
          <a:noFill/>
        </p:spPr>
        <p:txBody>
          <a:bodyPr wrap="square" rtlCol="0">
            <a:spAutoFit/>
          </a:bodyPr>
          <a:lstStyle/>
          <a:p>
            <a:r>
              <a:rPr lang="zh-CN" altLang="en-US" sz="2400" b="1">
                <a:solidFill>
                  <a:schemeClr val="tx2"/>
                </a:solidFill>
                <a:latin typeface="微软雅黑" panose="020B0503020204020204" charset="-122"/>
                <a:ea typeface="微软雅黑" panose="020B0503020204020204" charset="-122"/>
                <a:sym typeface="+mn-ea"/>
              </a:rPr>
              <a:t>https://www.csls.cdb.com.cn/</a:t>
            </a:r>
            <a:endParaRPr lang="zh-CN" altLang="en-US" sz="2400" b="1"/>
          </a:p>
        </p:txBody>
      </p:sp>
      <p:pic>
        <p:nvPicPr>
          <p:cNvPr id="16" name="图片 15" descr="点击"/>
          <p:cNvPicPr>
            <a:picLocks noChangeAspect="1"/>
          </p:cNvPicPr>
          <p:nvPr/>
        </p:nvPicPr>
        <p:blipFill>
          <a:blip r:embed="rId4" cstate="print"/>
          <a:srcRect l="7533" t="13869" r="78007" b="58290"/>
          <a:stretch>
            <a:fillRect/>
          </a:stretch>
        </p:blipFill>
        <p:spPr>
          <a:xfrm>
            <a:off x="2058035" y="3301365"/>
            <a:ext cx="400050" cy="568325"/>
          </a:xfrm>
          <a:prstGeom prst="rect">
            <a:avLst/>
          </a:prstGeom>
        </p:spPr>
      </p:pic>
      <p:pic>
        <p:nvPicPr>
          <p:cNvPr id="17" name="图片 16" descr="新闻"/>
          <p:cNvPicPr>
            <a:picLocks noChangeAspect="1"/>
          </p:cNvPicPr>
          <p:nvPr/>
        </p:nvPicPr>
        <p:blipFill>
          <a:blip r:embed="rId5" cstate="print">
            <a:clrChange>
              <a:clrFrom>
                <a:srgbClr val="F6F6F6">
                  <a:alpha val="100000"/>
                </a:srgbClr>
              </a:clrFrom>
              <a:clrTo>
                <a:srgbClr val="F6F6F6">
                  <a:alpha val="100000"/>
                  <a:alpha val="0"/>
                </a:srgbClr>
              </a:clrTo>
            </a:clrChange>
          </a:blip>
          <a:stretch>
            <a:fillRect/>
          </a:stretch>
        </p:blipFill>
        <p:spPr>
          <a:xfrm>
            <a:off x="341630" y="2501265"/>
            <a:ext cx="1653540" cy="1657985"/>
          </a:xfrm>
          <a:prstGeom prst="rect">
            <a:avLst/>
          </a:prstGeom>
        </p:spPr>
      </p:pic>
      <p:pic>
        <p:nvPicPr>
          <p:cNvPr id="18" name="图片 17" descr="对话框"/>
          <p:cNvPicPr>
            <a:picLocks noChangeAspect="1"/>
          </p:cNvPicPr>
          <p:nvPr/>
        </p:nvPicPr>
        <p:blipFill>
          <a:blip r:embed="rId6" cstate="print">
            <a:clrChange>
              <a:clrFrom>
                <a:srgbClr val="F6F6F6">
                  <a:alpha val="100000"/>
                </a:srgbClr>
              </a:clrFrom>
              <a:clrTo>
                <a:srgbClr val="F6F6F6">
                  <a:alpha val="100000"/>
                  <a:alpha val="0"/>
                </a:srgbClr>
              </a:clrTo>
            </a:clrChange>
          </a:blip>
          <a:stretch>
            <a:fillRect/>
          </a:stretch>
        </p:blipFill>
        <p:spPr>
          <a:xfrm>
            <a:off x="3556000" y="3973830"/>
            <a:ext cx="4152265" cy="2665730"/>
          </a:xfrm>
          <a:prstGeom prst="rect">
            <a:avLst/>
          </a:prstGeom>
        </p:spPr>
      </p:pic>
      <p:sp>
        <p:nvSpPr>
          <p:cNvPr id="21" name="文本框 20"/>
          <p:cNvSpPr txBox="1"/>
          <p:nvPr/>
        </p:nvSpPr>
        <p:spPr>
          <a:xfrm>
            <a:off x="3919855" y="4269740"/>
            <a:ext cx="3425190" cy="718185"/>
          </a:xfrm>
          <a:prstGeom prst="rect">
            <a:avLst/>
          </a:prstGeom>
          <a:noFill/>
        </p:spPr>
        <p:txBody>
          <a:bodyPr wrap="square" rtlCol="0">
            <a:spAutoFit/>
          </a:bodyPr>
          <a:lstStyle/>
          <a:p>
            <a:pPr>
              <a:lnSpc>
                <a:spcPct val="120000"/>
              </a:lnSpc>
            </a:pPr>
            <a:r>
              <a:rPr lang="en-US" altLang="zh-CN" dirty="0">
                <a:solidFill>
                  <a:srgbClr val="44546A"/>
                </a:solidFill>
              </a:rPr>
              <a:t>      </a:t>
            </a:r>
            <a:r>
              <a:rPr lang="en-US" altLang="zh-CN" sz="1600">
                <a:solidFill>
                  <a:schemeClr val="tx2"/>
                </a:solidFill>
                <a:latin typeface="微软雅黑" panose="020B0503020204020204" charset="-122"/>
                <a:ea typeface="微软雅黑" panose="020B0503020204020204" charset="-122"/>
              </a:rPr>
              <a:t>扫一扫“征信小助手”二维码，解读您最关心的征信问题！</a:t>
            </a:r>
          </a:p>
        </p:txBody>
      </p:sp>
      <p:pic>
        <p:nvPicPr>
          <p:cNvPr id="24" name="图片 23"/>
          <p:cNvPicPr>
            <a:picLocks noChangeAspect="1"/>
          </p:cNvPicPr>
          <p:nvPr/>
        </p:nvPicPr>
        <p:blipFill>
          <a:blip r:embed="rId7" cstate="print">
            <a:clrChange>
              <a:clrFrom>
                <a:srgbClr val="FCFCFC">
                  <a:alpha val="100000"/>
                </a:srgbClr>
              </a:clrFrom>
              <a:clrTo>
                <a:srgbClr val="FCFCFC">
                  <a:alpha val="100000"/>
                  <a:alpha val="0"/>
                </a:srgbClr>
              </a:clrTo>
            </a:clrChange>
          </a:blip>
          <a:srcRect l="6055" t="3383" r="6055"/>
          <a:stretch>
            <a:fillRect/>
          </a:stretch>
        </p:blipFill>
        <p:spPr>
          <a:xfrm>
            <a:off x="5334000" y="4946015"/>
            <a:ext cx="828040" cy="822960"/>
          </a:xfrm>
          <a:prstGeom prst="rect">
            <a:avLst/>
          </a:prstGeom>
        </p:spPr>
      </p:pic>
      <p:sp>
        <p:nvSpPr>
          <p:cNvPr id="25" name="文本框 24"/>
          <p:cNvSpPr txBox="1"/>
          <p:nvPr/>
        </p:nvSpPr>
        <p:spPr>
          <a:xfrm>
            <a:off x="4843145" y="5629275"/>
            <a:ext cx="2000250" cy="423545"/>
          </a:xfrm>
          <a:prstGeom prst="rect">
            <a:avLst/>
          </a:prstGeom>
          <a:noFill/>
        </p:spPr>
        <p:txBody>
          <a:bodyPr wrap="square" rtlCol="0">
            <a:spAutoFit/>
          </a:bodyPr>
          <a:lstStyle/>
          <a:p>
            <a:pPr algn="l">
              <a:lnSpc>
                <a:spcPct val="120000"/>
              </a:lnSpc>
            </a:pPr>
            <a:r>
              <a:rPr lang="en-US" altLang="zh-CN">
                <a:solidFill>
                  <a:schemeClr val="tx2"/>
                </a:solidFill>
                <a:latin typeface="微软雅黑" panose="020B0503020204020204" charset="-122"/>
                <a:ea typeface="微软雅黑" panose="020B0503020204020204" charset="-122"/>
              </a:rPr>
              <a:t> </a:t>
            </a:r>
            <a:r>
              <a:rPr lang="en-US" altLang="zh-CN" sz="1600">
                <a:solidFill>
                  <a:schemeClr val="tx2"/>
                </a:solidFill>
                <a:latin typeface="微软雅黑" panose="020B0503020204020204" charset="-122"/>
                <a:ea typeface="微软雅黑" panose="020B0503020204020204" charset="-122"/>
              </a:rPr>
              <a:t>微信号：zgzxxzs</a:t>
            </a:r>
          </a:p>
        </p:txBody>
      </p:sp>
      <p:pic>
        <p:nvPicPr>
          <p:cNvPr id="26" name="图片 25" descr="拿手机"/>
          <p:cNvPicPr>
            <a:picLocks noChangeAspect="1"/>
          </p:cNvPicPr>
          <p:nvPr/>
        </p:nvPicPr>
        <p:blipFill>
          <a:blip r:embed="rId8" cstate="print">
            <a:clrChange>
              <a:clrFrom>
                <a:srgbClr val="F6F6F6">
                  <a:alpha val="100000"/>
                </a:srgbClr>
              </a:clrFrom>
              <a:clrTo>
                <a:srgbClr val="F6F6F6">
                  <a:alpha val="100000"/>
                  <a:alpha val="0"/>
                </a:srgbClr>
              </a:clrTo>
            </a:clrChange>
          </a:blip>
          <a:stretch>
            <a:fillRect/>
          </a:stretch>
        </p:blipFill>
        <p:spPr>
          <a:xfrm>
            <a:off x="7039610" y="4427220"/>
            <a:ext cx="2441575" cy="2441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254000" y="194945"/>
            <a:ext cx="3549867" cy="635000"/>
            <a:chOff x="896" y="865"/>
            <a:chExt cx="4450" cy="768"/>
          </a:xfrm>
        </p:grpSpPr>
        <p:sp>
          <p:nvSpPr>
            <p:cNvPr id="24" name="矩形 6"/>
            <p:cNvSpPr/>
            <p:nvPr/>
          </p:nvSpPr>
          <p:spPr>
            <a:xfrm>
              <a:off x="1629" y="865"/>
              <a:ext cx="3717" cy="768"/>
            </a:xfrm>
            <a:custGeom>
              <a:avLst/>
              <a:gdLst>
                <a:gd name="connsiteX0" fmla="*/ 0 w 2736304"/>
                <a:gd name="connsiteY0" fmla="*/ 0 h 864096"/>
                <a:gd name="connsiteX1" fmla="*/ 2736304 w 2736304"/>
                <a:gd name="connsiteY1" fmla="*/ 0 h 864096"/>
                <a:gd name="connsiteX2" fmla="*/ 2736304 w 2736304"/>
                <a:gd name="connsiteY2" fmla="*/ 864096 h 864096"/>
                <a:gd name="connsiteX3" fmla="*/ 0 w 2736304"/>
                <a:gd name="connsiteY3" fmla="*/ 864096 h 864096"/>
                <a:gd name="connsiteX4" fmla="*/ 0 w 2736304"/>
                <a:gd name="connsiteY4" fmla="*/ 0 h 864096"/>
                <a:gd name="connsiteX0-1" fmla="*/ 0 w 2762515"/>
                <a:gd name="connsiteY0-2" fmla="*/ 27856 h 891952"/>
                <a:gd name="connsiteX1-3" fmla="*/ 2736304 w 2762515"/>
                <a:gd name="connsiteY1-4" fmla="*/ 27856 h 891952"/>
                <a:gd name="connsiteX2-5" fmla="*/ 2762515 w 2762515"/>
                <a:gd name="connsiteY2-6" fmla="*/ 0 h 891952"/>
                <a:gd name="connsiteX3-7" fmla="*/ 2736304 w 2762515"/>
                <a:gd name="connsiteY3-8" fmla="*/ 891952 h 891952"/>
                <a:gd name="connsiteX4-9" fmla="*/ 0 w 2762515"/>
                <a:gd name="connsiteY4-10" fmla="*/ 891952 h 891952"/>
                <a:gd name="connsiteX5" fmla="*/ 0 w 2762515"/>
                <a:gd name="connsiteY5" fmla="*/ 27856 h 891952"/>
                <a:gd name="connsiteX0-11" fmla="*/ 0 w 2736304"/>
                <a:gd name="connsiteY0-12" fmla="*/ 0 h 864096"/>
                <a:gd name="connsiteX1-13" fmla="*/ 2736304 w 2736304"/>
                <a:gd name="connsiteY1-14" fmla="*/ 0 h 864096"/>
                <a:gd name="connsiteX2-15" fmla="*/ 2544800 w 2736304"/>
                <a:gd name="connsiteY2-16" fmla="*/ 393059 h 864096"/>
                <a:gd name="connsiteX3-17" fmla="*/ 2736304 w 2736304"/>
                <a:gd name="connsiteY3-18" fmla="*/ 864096 h 864096"/>
                <a:gd name="connsiteX4-19" fmla="*/ 0 w 2736304"/>
                <a:gd name="connsiteY4-20" fmla="*/ 864096 h 864096"/>
                <a:gd name="connsiteX5-21" fmla="*/ 0 w 2736304"/>
                <a:gd name="connsiteY5-22" fmla="*/ 0 h 864096"/>
                <a:gd name="connsiteX0-23" fmla="*/ 0 w 2736304"/>
                <a:gd name="connsiteY0-24" fmla="*/ 0 h 864096"/>
                <a:gd name="connsiteX1-25" fmla="*/ 2736304 w 2736304"/>
                <a:gd name="connsiteY1-26" fmla="*/ 0 h 864096"/>
                <a:gd name="connsiteX2-27" fmla="*/ 2544800 w 2736304"/>
                <a:gd name="connsiteY2-28" fmla="*/ 465631 h 864096"/>
                <a:gd name="connsiteX3-29" fmla="*/ 2736304 w 2736304"/>
                <a:gd name="connsiteY3-30" fmla="*/ 864096 h 864096"/>
                <a:gd name="connsiteX4-31" fmla="*/ 0 w 2736304"/>
                <a:gd name="connsiteY4-32" fmla="*/ 864096 h 864096"/>
                <a:gd name="connsiteX5-33" fmla="*/ 0 w 2736304"/>
                <a:gd name="connsiteY5-34" fmla="*/ 0 h 864096"/>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2736304" h="864096">
                  <a:moveTo>
                    <a:pt x="0" y="0"/>
                  </a:moveTo>
                  <a:lnTo>
                    <a:pt x="2736304" y="0"/>
                  </a:lnTo>
                  <a:lnTo>
                    <a:pt x="2544800" y="465631"/>
                  </a:lnTo>
                  <a:lnTo>
                    <a:pt x="2736304" y="864096"/>
                  </a:lnTo>
                  <a:lnTo>
                    <a:pt x="0" y="864096"/>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助学贷款与征信关系</a:t>
              </a:r>
            </a:p>
          </p:txBody>
        </p:sp>
        <p:sp>
          <p:nvSpPr>
            <p:cNvPr id="25" name="矩形 4"/>
            <p:cNvSpPr/>
            <p:nvPr/>
          </p:nvSpPr>
          <p:spPr>
            <a:xfrm>
              <a:off x="896" y="865"/>
              <a:ext cx="940" cy="768"/>
            </a:xfrm>
            <a:custGeom>
              <a:avLst/>
              <a:gdLst/>
              <a:ahLst/>
              <a:cxnLst/>
              <a:rect l="l" t="t" r="r" b="b"/>
              <a:pathLst>
                <a:path w="796316" h="864096">
                  <a:moveTo>
                    <a:pt x="0" y="0"/>
                  </a:moveTo>
                  <a:lnTo>
                    <a:pt x="648072" y="0"/>
                  </a:lnTo>
                  <a:lnTo>
                    <a:pt x="648072" y="328277"/>
                  </a:lnTo>
                  <a:lnTo>
                    <a:pt x="796316" y="432048"/>
                  </a:lnTo>
                  <a:lnTo>
                    <a:pt x="648072" y="535818"/>
                  </a:lnTo>
                  <a:lnTo>
                    <a:pt x="648072" y="864096"/>
                  </a:lnTo>
                  <a:lnTo>
                    <a:pt x="0" y="864096"/>
                  </a:lnTo>
                  <a:close/>
                </a:path>
              </a:pathLst>
            </a:custGeom>
            <a:solidFill>
              <a:schemeClr val="accent1">
                <a:lumMod val="75000"/>
              </a:schemeClr>
            </a:solidFill>
            <a:ln w="12700" cap="flat" cmpd="sng" algn="ctr">
              <a:noFill/>
              <a:prstDash val="solid"/>
              <a:miter lim="800000"/>
            </a:ln>
            <a:effectLst/>
          </p:spPr>
          <p:txBody>
            <a:bodyPr l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a:t>
              </a:r>
            </a:p>
          </p:txBody>
        </p:sp>
      </p:grpSp>
      <p:grpSp>
        <p:nvGrpSpPr>
          <p:cNvPr id="26" name="组合 25"/>
          <p:cNvGrpSpPr/>
          <p:nvPr/>
        </p:nvGrpSpPr>
        <p:grpSpPr>
          <a:xfrm>
            <a:off x="254000" y="960755"/>
            <a:ext cx="7573645" cy="3912794"/>
            <a:chOff x="400" y="1463"/>
            <a:chExt cx="8896" cy="1624"/>
          </a:xfrm>
        </p:grpSpPr>
        <p:sp>
          <p:nvSpPr>
            <p:cNvPr id="15" name="圆角矩形 77"/>
            <p:cNvSpPr/>
            <p:nvPr/>
          </p:nvSpPr>
          <p:spPr>
            <a:xfrm>
              <a:off x="400" y="1463"/>
              <a:ext cx="8896" cy="1624"/>
            </a:xfrm>
            <a:prstGeom prst="roundRect">
              <a:avLst>
                <a:gd name="adj" fmla="val 16667"/>
              </a:avLst>
            </a:prstGeom>
            <a:noFill/>
            <a:ln w="6350" cap="flat" cmpd="sng">
              <a:solidFill>
                <a:schemeClr val="accent1"/>
              </a:solidFill>
              <a:prstDash val="sysDash"/>
              <a:miter/>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68580" tIns="34290" rIns="68580" bIns="34290" anchor="b"/>
            <a:lstStyle/>
            <a:p>
              <a:pPr algn="just" eaLnBrk="1" hangingPunct="1">
                <a:lnSpc>
                  <a:spcPct val="130000"/>
                </a:lnSpc>
              </a:pPr>
              <a:endParaRPr lang="zh-CN" altLang="en-US" sz="1200" dirty="0">
                <a:solidFill>
                  <a:srgbClr val="595959"/>
                </a:solidFill>
                <a:latin typeface="幼圆" panose="02010509060101010101" pitchFamily="49" charset="-122"/>
                <a:ea typeface="幼圆" panose="02010509060101010101" pitchFamily="49" charset="-122"/>
              </a:endParaRPr>
            </a:p>
          </p:txBody>
        </p:sp>
        <p:sp>
          <p:nvSpPr>
            <p:cNvPr id="17" name="文本框 16"/>
            <p:cNvSpPr txBox="1"/>
            <p:nvPr/>
          </p:nvSpPr>
          <p:spPr>
            <a:xfrm>
              <a:off x="546" y="1527"/>
              <a:ext cx="8608" cy="1416"/>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a:solidFill>
                    <a:schemeClr val="tx2"/>
                  </a:solidFill>
                </a:rPr>
                <a:t>国家助学贷款信息将被记入</a:t>
              </a:r>
              <a:r>
                <a:rPr lang="zh-CN" altLang="en-US" b="1">
                  <a:solidFill>
                    <a:schemeClr val="tx2"/>
                  </a:solidFill>
                </a:rPr>
                <a:t>个人征信报告</a:t>
              </a:r>
              <a:r>
                <a:rPr lang="zh-CN" altLang="en-US">
                  <a:solidFill>
                    <a:schemeClr val="tx2"/>
                  </a:solidFill>
                </a:rPr>
                <a:t>；</a:t>
              </a:r>
            </a:p>
            <a:p>
              <a:pPr marL="285750" indent="-285750">
                <a:lnSpc>
                  <a:spcPct val="120000"/>
                </a:lnSpc>
                <a:buFont typeface="Wingdings" panose="05000000000000000000" charset="0"/>
                <a:buChar char=""/>
              </a:pPr>
              <a:endParaRPr lang="zh-CN" altLang="en-US">
                <a:solidFill>
                  <a:schemeClr val="tx2"/>
                </a:solidFill>
              </a:endParaRPr>
            </a:p>
            <a:p>
              <a:pPr marL="285750" indent="-285750">
                <a:lnSpc>
                  <a:spcPct val="120000"/>
                </a:lnSpc>
                <a:buFont typeface="Wingdings" panose="05000000000000000000" charset="0"/>
                <a:buChar char=""/>
              </a:pPr>
              <a:r>
                <a:rPr lang="zh-CN" altLang="en-US">
                  <a:solidFill>
                    <a:schemeClr val="tx2"/>
                  </a:solidFill>
                </a:rPr>
                <a:t>助学贷款发放后，银行会将借款学生的个人基本信息、信贷信息报送到</a:t>
              </a:r>
              <a:r>
                <a:rPr lang="zh-CN" altLang="en-US" b="1">
                  <a:solidFill>
                    <a:schemeClr val="tx2"/>
                  </a:solidFill>
                </a:rPr>
                <a:t>人民银行征信系统</a:t>
              </a:r>
              <a:r>
                <a:rPr lang="zh-CN" altLang="en-US">
                  <a:solidFill>
                    <a:schemeClr val="tx2"/>
                  </a:solidFill>
                </a:rPr>
                <a:t>；</a:t>
              </a:r>
            </a:p>
            <a:p>
              <a:pPr indent="0">
                <a:lnSpc>
                  <a:spcPct val="120000"/>
                </a:lnSpc>
                <a:buFont typeface="Wingdings" panose="05000000000000000000" charset="0"/>
                <a:buNone/>
              </a:pPr>
              <a:endParaRPr lang="zh-CN" altLang="en-US">
                <a:solidFill>
                  <a:schemeClr val="tx2"/>
                </a:solidFill>
              </a:endParaRPr>
            </a:p>
            <a:p>
              <a:pPr marL="285750" indent="-285750">
                <a:lnSpc>
                  <a:spcPct val="120000"/>
                </a:lnSpc>
                <a:buFont typeface="Wingdings" panose="05000000000000000000" charset="0"/>
                <a:buChar char=""/>
              </a:pPr>
              <a:endParaRPr lang="zh-CN" altLang="en-US">
                <a:solidFill>
                  <a:schemeClr val="tx2"/>
                </a:solidFill>
              </a:endParaRPr>
            </a:p>
            <a:p>
              <a:pPr indent="0">
                <a:lnSpc>
                  <a:spcPct val="120000"/>
                </a:lnSpc>
                <a:buFont typeface="Wingdings" panose="05000000000000000000" charset="0"/>
                <a:buNone/>
              </a:pPr>
              <a:endParaRPr lang="zh-CN" altLang="en-US">
                <a:solidFill>
                  <a:schemeClr val="tx2"/>
                </a:solidFill>
              </a:endParaRPr>
            </a:p>
            <a:p>
              <a:pPr marL="285750" indent="-285750">
                <a:lnSpc>
                  <a:spcPct val="120000"/>
                </a:lnSpc>
                <a:buFont typeface="Wingdings" panose="05000000000000000000" charset="0"/>
                <a:buChar char=""/>
              </a:pPr>
              <a:endParaRPr lang="zh-CN" altLang="en-US">
                <a:solidFill>
                  <a:schemeClr val="tx2"/>
                </a:solidFill>
              </a:endParaRPr>
            </a:p>
            <a:p>
              <a:pPr marL="285750" indent="-285750">
                <a:lnSpc>
                  <a:spcPct val="120000"/>
                </a:lnSpc>
                <a:buFont typeface="Wingdings" panose="05000000000000000000" charset="0"/>
                <a:buChar char=""/>
              </a:pPr>
              <a:endParaRPr lang="zh-CN" altLang="en-US">
                <a:solidFill>
                  <a:schemeClr val="tx2"/>
                </a:solidFill>
              </a:endParaRPr>
            </a:p>
            <a:p>
              <a:pPr marL="285750" indent="-285750">
                <a:lnSpc>
                  <a:spcPct val="120000"/>
                </a:lnSpc>
                <a:buFont typeface="Wingdings" panose="05000000000000000000" charset="0"/>
                <a:buChar char=""/>
              </a:pPr>
              <a:r>
                <a:rPr lang="zh-CN" altLang="en-US">
                  <a:solidFill>
                    <a:schemeClr val="tx2"/>
                  </a:solidFill>
                </a:rPr>
                <a:t>违约后，逾期信息在征信报告中</a:t>
              </a:r>
              <a:r>
                <a:rPr lang="zh-CN" altLang="en-US" b="1">
                  <a:solidFill>
                    <a:schemeClr val="tx2"/>
                  </a:solidFill>
                </a:rPr>
                <a:t>有所体现</a:t>
              </a:r>
              <a:r>
                <a:rPr lang="zh-CN" altLang="en-US">
                  <a:solidFill>
                    <a:schemeClr val="tx2"/>
                  </a:solidFill>
                </a:rPr>
                <a:t>。</a:t>
              </a:r>
              <a:endParaRPr lang="zh-CN" altLang="en-US"/>
            </a:p>
          </p:txBody>
        </p:sp>
      </p:grpSp>
      <p:grpSp>
        <p:nvGrpSpPr>
          <p:cNvPr id="4" name="组合 3"/>
          <p:cNvGrpSpPr/>
          <p:nvPr/>
        </p:nvGrpSpPr>
        <p:grpSpPr>
          <a:xfrm>
            <a:off x="169458" y="5121275"/>
            <a:ext cx="7817063" cy="1554208"/>
            <a:chOff x="1408" y="6818"/>
            <a:chExt cx="16350" cy="4285"/>
          </a:xfrm>
        </p:grpSpPr>
        <p:grpSp>
          <p:nvGrpSpPr>
            <p:cNvPr id="33796" name="组合 17483"/>
            <p:cNvGrpSpPr/>
            <p:nvPr/>
          </p:nvGrpSpPr>
          <p:grpSpPr bwMode="auto">
            <a:xfrm>
              <a:off x="12555" y="6818"/>
              <a:ext cx="2598" cy="4045"/>
              <a:chOff x="7972819" y="4328626"/>
              <a:chExt cx="1648265" cy="2568909"/>
            </a:xfrm>
          </p:grpSpPr>
          <p:sp>
            <p:nvSpPr>
              <p:cNvPr id="33972" name="Freeform 85"/>
              <p:cNvSpPr/>
              <p:nvPr/>
            </p:nvSpPr>
            <p:spPr bwMode="auto">
              <a:xfrm>
                <a:off x="8782759" y="5656132"/>
                <a:ext cx="140036" cy="173153"/>
              </a:xfrm>
              <a:custGeom>
                <a:avLst/>
                <a:gdLst>
                  <a:gd name="T0" fmla="*/ 140036 w 148"/>
                  <a:gd name="T1" fmla="*/ 0 h 183"/>
                  <a:gd name="T2" fmla="*/ 14193 w 148"/>
                  <a:gd name="T3" fmla="*/ 0 h 183"/>
                  <a:gd name="T4" fmla="*/ 0 w 148"/>
                  <a:gd name="T5" fmla="*/ 86103 h 183"/>
                  <a:gd name="T6" fmla="*/ 14193 w 148"/>
                  <a:gd name="T7" fmla="*/ 173153 h 183"/>
                  <a:gd name="T8" fmla="*/ 140036 w 148"/>
                  <a:gd name="T9" fmla="*/ 173153 h 183"/>
                  <a:gd name="T10" fmla="*/ 140036 w 148"/>
                  <a:gd name="T11" fmla="*/ 0 h 183"/>
                  <a:gd name="T12" fmla="*/ 0 60000 65536"/>
                  <a:gd name="T13" fmla="*/ 0 60000 65536"/>
                  <a:gd name="T14" fmla="*/ 0 60000 65536"/>
                  <a:gd name="T15" fmla="*/ 0 60000 65536"/>
                  <a:gd name="T16" fmla="*/ 0 60000 65536"/>
                  <a:gd name="T17" fmla="*/ 0 60000 65536"/>
                  <a:gd name="T18" fmla="*/ 0 w 148"/>
                  <a:gd name="T19" fmla="*/ 0 h 183"/>
                  <a:gd name="T20" fmla="*/ 148 w 1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48" h="183">
                    <a:moveTo>
                      <a:pt x="148" y="0"/>
                    </a:moveTo>
                    <a:lnTo>
                      <a:pt x="15" y="0"/>
                    </a:lnTo>
                    <a:lnTo>
                      <a:pt x="0" y="91"/>
                    </a:lnTo>
                    <a:lnTo>
                      <a:pt x="15" y="183"/>
                    </a:lnTo>
                    <a:lnTo>
                      <a:pt x="148" y="183"/>
                    </a:lnTo>
                    <a:lnTo>
                      <a:pt x="148" y="0"/>
                    </a:ln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973" name="Rectangle 86"/>
              <p:cNvSpPr>
                <a:spLocks noChangeArrowheads="1"/>
              </p:cNvSpPr>
              <p:nvPr/>
            </p:nvSpPr>
            <p:spPr bwMode="auto">
              <a:xfrm>
                <a:off x="8669216" y="5656132"/>
                <a:ext cx="127736" cy="173153"/>
              </a:xfrm>
              <a:prstGeom prst="rect">
                <a:avLst/>
              </a:prstGeom>
              <a:solidFill>
                <a:srgbClr val="FCF2D6"/>
              </a:solidFill>
              <a:ln w="9525">
                <a:noFill/>
                <a:miter lim="800000"/>
              </a:ln>
            </p:spPr>
            <p:txBody>
              <a:bodyPr/>
              <a:lstStyle/>
              <a:p>
                <a:endParaRPr lang="zh-CN" altLang="en-US">
                  <a:latin typeface="Calibri" panose="020F0502020204030204" charset="0"/>
                </a:endParaRPr>
              </a:p>
            </p:txBody>
          </p:sp>
          <p:sp>
            <p:nvSpPr>
              <p:cNvPr id="33974" name="Freeform 87"/>
              <p:cNvSpPr/>
              <p:nvPr/>
            </p:nvSpPr>
            <p:spPr bwMode="auto">
              <a:xfrm>
                <a:off x="8310610" y="6689373"/>
                <a:ext cx="489181" cy="72857"/>
              </a:xfrm>
              <a:custGeom>
                <a:avLst/>
                <a:gdLst>
                  <a:gd name="T0" fmla="*/ 489181 w 517"/>
                  <a:gd name="T1" fmla="*/ 72857 h 77"/>
                  <a:gd name="T2" fmla="*/ 486342 w 517"/>
                  <a:gd name="T3" fmla="*/ 0 h 77"/>
                  <a:gd name="T4" fmla="*/ 0 w 517"/>
                  <a:gd name="T5" fmla="*/ 0 h 77"/>
                  <a:gd name="T6" fmla="*/ 0 w 517"/>
                  <a:gd name="T7" fmla="*/ 72857 h 77"/>
                  <a:gd name="T8" fmla="*/ 489181 w 517"/>
                  <a:gd name="T9" fmla="*/ 72857 h 77"/>
                  <a:gd name="T10" fmla="*/ 0 60000 65536"/>
                  <a:gd name="T11" fmla="*/ 0 60000 65536"/>
                  <a:gd name="T12" fmla="*/ 0 60000 65536"/>
                  <a:gd name="T13" fmla="*/ 0 60000 65536"/>
                  <a:gd name="T14" fmla="*/ 0 60000 65536"/>
                  <a:gd name="T15" fmla="*/ 0 w 517"/>
                  <a:gd name="T16" fmla="*/ 0 h 77"/>
                  <a:gd name="T17" fmla="*/ 517 w 517"/>
                  <a:gd name="T18" fmla="*/ 77 h 77"/>
                </a:gdLst>
                <a:ahLst/>
                <a:cxnLst>
                  <a:cxn ang="T10">
                    <a:pos x="T0" y="T1"/>
                  </a:cxn>
                  <a:cxn ang="T11">
                    <a:pos x="T2" y="T3"/>
                  </a:cxn>
                  <a:cxn ang="T12">
                    <a:pos x="T4" y="T5"/>
                  </a:cxn>
                  <a:cxn ang="T13">
                    <a:pos x="T6" y="T7"/>
                  </a:cxn>
                  <a:cxn ang="T14">
                    <a:pos x="T8" y="T9"/>
                  </a:cxn>
                </a:cxnLst>
                <a:rect l="T15" t="T16" r="T17" b="T18"/>
                <a:pathLst>
                  <a:path w="517" h="77">
                    <a:moveTo>
                      <a:pt x="517" y="77"/>
                    </a:moveTo>
                    <a:lnTo>
                      <a:pt x="514" y="0"/>
                    </a:lnTo>
                    <a:lnTo>
                      <a:pt x="0" y="0"/>
                    </a:lnTo>
                    <a:lnTo>
                      <a:pt x="0" y="77"/>
                    </a:lnTo>
                    <a:lnTo>
                      <a:pt x="517" y="77"/>
                    </a:lnTo>
                    <a:close/>
                  </a:path>
                </a:pathLst>
              </a:custGeom>
              <a:solidFill>
                <a:srgbClr val="529285"/>
              </a:solidFill>
              <a:ln w="9525">
                <a:noFill/>
                <a:miter lim="800000"/>
              </a:ln>
            </p:spPr>
            <p:txBody>
              <a:bodyPr/>
              <a:lstStyle/>
              <a:p>
                <a:endParaRPr lang="zh-CN" altLang="en-US">
                  <a:latin typeface="Calibri" panose="020F0502020204030204" charset="0"/>
                </a:endParaRPr>
              </a:p>
            </p:txBody>
          </p:sp>
          <p:sp>
            <p:nvSpPr>
              <p:cNvPr id="33975" name="Rectangle 88"/>
              <p:cNvSpPr>
                <a:spLocks noChangeArrowheads="1"/>
              </p:cNvSpPr>
              <p:nvPr/>
            </p:nvSpPr>
            <p:spPr bwMode="auto">
              <a:xfrm>
                <a:off x="8796952" y="6689373"/>
                <a:ext cx="485396" cy="72857"/>
              </a:xfrm>
              <a:prstGeom prst="rect">
                <a:avLst/>
              </a:prstGeom>
              <a:solidFill>
                <a:srgbClr val="478879"/>
              </a:solidFill>
              <a:ln w="9525">
                <a:noFill/>
                <a:miter lim="800000"/>
              </a:ln>
            </p:spPr>
            <p:txBody>
              <a:bodyPr/>
              <a:lstStyle/>
              <a:p>
                <a:endParaRPr lang="zh-CN" altLang="en-US">
                  <a:latin typeface="Calibri" panose="020F0502020204030204" charset="0"/>
                </a:endParaRPr>
              </a:p>
            </p:txBody>
          </p:sp>
          <p:sp>
            <p:nvSpPr>
              <p:cNvPr id="33976" name="Freeform 89"/>
              <p:cNvSpPr/>
              <p:nvPr/>
            </p:nvSpPr>
            <p:spPr bwMode="auto">
              <a:xfrm>
                <a:off x="8267085" y="5821716"/>
                <a:ext cx="545006" cy="1075819"/>
              </a:xfrm>
              <a:custGeom>
                <a:avLst/>
                <a:gdLst>
                  <a:gd name="T0" fmla="*/ 535897 w 359"/>
                  <a:gd name="T1" fmla="*/ 1075819 h 709"/>
                  <a:gd name="T2" fmla="*/ 545006 w 359"/>
                  <a:gd name="T3" fmla="*/ 670680 h 709"/>
                  <a:gd name="T4" fmla="*/ 531343 w 359"/>
                  <a:gd name="T5" fmla="*/ 0 h 709"/>
                  <a:gd name="T6" fmla="*/ 156367 w 359"/>
                  <a:gd name="T7" fmla="*/ 0 h 709"/>
                  <a:gd name="T8" fmla="*/ 0 w 359"/>
                  <a:gd name="T9" fmla="*/ 221537 h 709"/>
                  <a:gd name="T10" fmla="*/ 37953 w 359"/>
                  <a:gd name="T11" fmla="*/ 1075819 h 709"/>
                  <a:gd name="T12" fmla="*/ 535897 w 359"/>
                  <a:gd name="T13" fmla="*/ 1075819 h 709"/>
                  <a:gd name="T14" fmla="*/ 0 60000 65536"/>
                  <a:gd name="T15" fmla="*/ 0 60000 65536"/>
                  <a:gd name="T16" fmla="*/ 0 60000 65536"/>
                  <a:gd name="T17" fmla="*/ 0 60000 65536"/>
                  <a:gd name="T18" fmla="*/ 0 60000 65536"/>
                  <a:gd name="T19" fmla="*/ 0 60000 65536"/>
                  <a:gd name="T20" fmla="*/ 0 60000 65536"/>
                  <a:gd name="T21" fmla="*/ 0 w 359"/>
                  <a:gd name="T22" fmla="*/ 0 h 709"/>
                  <a:gd name="T23" fmla="*/ 359 w 359"/>
                  <a:gd name="T24" fmla="*/ 709 h 7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709">
                    <a:moveTo>
                      <a:pt x="353" y="709"/>
                    </a:moveTo>
                    <a:cubicBezTo>
                      <a:pt x="359" y="442"/>
                      <a:pt x="359" y="442"/>
                      <a:pt x="359" y="442"/>
                    </a:cubicBezTo>
                    <a:cubicBezTo>
                      <a:pt x="350" y="0"/>
                      <a:pt x="350" y="0"/>
                      <a:pt x="350" y="0"/>
                    </a:cubicBezTo>
                    <a:cubicBezTo>
                      <a:pt x="103" y="0"/>
                      <a:pt x="103" y="0"/>
                      <a:pt x="103" y="0"/>
                    </a:cubicBezTo>
                    <a:cubicBezTo>
                      <a:pt x="46" y="0"/>
                      <a:pt x="0" y="53"/>
                      <a:pt x="0" y="146"/>
                    </a:cubicBezTo>
                    <a:cubicBezTo>
                      <a:pt x="25" y="709"/>
                      <a:pt x="25" y="709"/>
                      <a:pt x="25" y="709"/>
                    </a:cubicBezTo>
                    <a:lnTo>
                      <a:pt x="353" y="709"/>
                    </a:lnTo>
                    <a:close/>
                  </a:path>
                </a:pathLst>
              </a:custGeom>
              <a:solidFill>
                <a:srgbClr val="445E73"/>
              </a:solidFill>
              <a:ln w="9525">
                <a:noFill/>
                <a:miter lim="800000"/>
              </a:ln>
            </p:spPr>
            <p:txBody>
              <a:bodyPr/>
              <a:lstStyle/>
              <a:p>
                <a:endParaRPr lang="zh-CN" altLang="en-US">
                  <a:latin typeface="Calibri" panose="020F0502020204030204" charset="0"/>
                </a:endParaRPr>
              </a:p>
            </p:txBody>
          </p:sp>
          <p:sp>
            <p:nvSpPr>
              <p:cNvPr id="33977" name="Freeform 90"/>
              <p:cNvSpPr/>
              <p:nvPr/>
            </p:nvSpPr>
            <p:spPr bwMode="auto">
              <a:xfrm>
                <a:off x="8796952" y="5821716"/>
                <a:ext cx="530813" cy="1075819"/>
              </a:xfrm>
              <a:custGeom>
                <a:avLst/>
                <a:gdLst>
                  <a:gd name="T0" fmla="*/ 491381 w 350"/>
                  <a:gd name="T1" fmla="*/ 1075819 h 709"/>
                  <a:gd name="T2" fmla="*/ 530813 w 350"/>
                  <a:gd name="T3" fmla="*/ 221537 h 709"/>
                  <a:gd name="T4" fmla="*/ 376119 w 350"/>
                  <a:gd name="T5" fmla="*/ 0 h 709"/>
                  <a:gd name="T6" fmla="*/ 0 w 350"/>
                  <a:gd name="T7" fmla="*/ 0 h 709"/>
                  <a:gd name="T8" fmla="*/ 0 w 350"/>
                  <a:gd name="T9" fmla="*/ 1075819 h 709"/>
                  <a:gd name="T10" fmla="*/ 491381 w 350"/>
                  <a:gd name="T11" fmla="*/ 1075819 h 709"/>
                  <a:gd name="T12" fmla="*/ 0 60000 65536"/>
                  <a:gd name="T13" fmla="*/ 0 60000 65536"/>
                  <a:gd name="T14" fmla="*/ 0 60000 65536"/>
                  <a:gd name="T15" fmla="*/ 0 60000 65536"/>
                  <a:gd name="T16" fmla="*/ 0 60000 65536"/>
                  <a:gd name="T17" fmla="*/ 0 60000 65536"/>
                  <a:gd name="T18" fmla="*/ 0 w 350"/>
                  <a:gd name="T19" fmla="*/ 0 h 709"/>
                  <a:gd name="T20" fmla="*/ 350 w 350"/>
                  <a:gd name="T21" fmla="*/ 709 h 709"/>
                </a:gdLst>
                <a:ahLst/>
                <a:cxnLst>
                  <a:cxn ang="T12">
                    <a:pos x="T0" y="T1"/>
                  </a:cxn>
                  <a:cxn ang="T13">
                    <a:pos x="T2" y="T3"/>
                  </a:cxn>
                  <a:cxn ang="T14">
                    <a:pos x="T4" y="T5"/>
                  </a:cxn>
                  <a:cxn ang="T15">
                    <a:pos x="T6" y="T7"/>
                  </a:cxn>
                  <a:cxn ang="T16">
                    <a:pos x="T8" y="T9"/>
                  </a:cxn>
                  <a:cxn ang="T17">
                    <a:pos x="T10" y="T11"/>
                  </a:cxn>
                </a:cxnLst>
                <a:rect l="T18" t="T19" r="T20" b="T21"/>
                <a:pathLst>
                  <a:path w="350" h="709">
                    <a:moveTo>
                      <a:pt x="324" y="709"/>
                    </a:moveTo>
                    <a:cubicBezTo>
                      <a:pt x="350" y="146"/>
                      <a:pt x="350" y="146"/>
                      <a:pt x="350" y="146"/>
                    </a:cubicBezTo>
                    <a:cubicBezTo>
                      <a:pt x="350" y="53"/>
                      <a:pt x="304" y="0"/>
                      <a:pt x="248" y="0"/>
                    </a:cubicBezTo>
                    <a:cubicBezTo>
                      <a:pt x="0" y="0"/>
                      <a:pt x="0" y="0"/>
                      <a:pt x="0" y="0"/>
                    </a:cubicBezTo>
                    <a:cubicBezTo>
                      <a:pt x="0" y="709"/>
                      <a:pt x="0" y="709"/>
                      <a:pt x="0" y="709"/>
                    </a:cubicBezTo>
                    <a:lnTo>
                      <a:pt x="324" y="709"/>
                    </a:lnTo>
                    <a:close/>
                  </a:path>
                </a:pathLst>
              </a:custGeom>
              <a:solidFill>
                <a:srgbClr val="3C5568"/>
              </a:solidFill>
              <a:ln w="9525">
                <a:noFill/>
                <a:miter lim="800000"/>
              </a:ln>
            </p:spPr>
            <p:txBody>
              <a:bodyPr/>
              <a:lstStyle/>
              <a:p>
                <a:endParaRPr lang="zh-CN" altLang="en-US">
                  <a:latin typeface="Calibri" panose="020F0502020204030204" charset="0"/>
                </a:endParaRPr>
              </a:p>
            </p:txBody>
          </p:sp>
          <p:sp>
            <p:nvSpPr>
              <p:cNvPr id="33978" name="Freeform 91"/>
              <p:cNvSpPr/>
              <p:nvPr/>
            </p:nvSpPr>
            <p:spPr bwMode="auto">
              <a:xfrm>
                <a:off x="7972819" y="5844424"/>
                <a:ext cx="424840" cy="1053111"/>
              </a:xfrm>
              <a:custGeom>
                <a:avLst/>
                <a:gdLst>
                  <a:gd name="T0" fmla="*/ 294353 w 280"/>
                  <a:gd name="T1" fmla="*/ 1053111 h 694"/>
                  <a:gd name="T2" fmla="*/ 227593 w 280"/>
                  <a:gd name="T3" fmla="*/ 704097 h 694"/>
                  <a:gd name="T4" fmla="*/ 396012 w 280"/>
                  <a:gd name="T5" fmla="*/ 306525 h 694"/>
                  <a:gd name="T6" fmla="*/ 424840 w 280"/>
                  <a:gd name="T7" fmla="*/ 133536 h 694"/>
                  <a:gd name="T8" fmla="*/ 397529 w 280"/>
                  <a:gd name="T9" fmla="*/ 0 h 694"/>
                  <a:gd name="T10" fmla="*/ 0 w 280"/>
                  <a:gd name="T11" fmla="*/ 704097 h 694"/>
                  <a:gd name="T12" fmla="*/ 45519 w 280"/>
                  <a:gd name="T13" fmla="*/ 1053111 h 694"/>
                  <a:gd name="T14" fmla="*/ 294353 w 280"/>
                  <a:gd name="T15" fmla="*/ 1053111 h 694"/>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694"/>
                  <a:gd name="T26" fmla="*/ 280 w 280"/>
                  <a:gd name="T27" fmla="*/ 694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694">
                    <a:moveTo>
                      <a:pt x="194" y="694"/>
                    </a:moveTo>
                    <a:cubicBezTo>
                      <a:pt x="172" y="643"/>
                      <a:pt x="150" y="567"/>
                      <a:pt x="150" y="464"/>
                    </a:cubicBezTo>
                    <a:cubicBezTo>
                      <a:pt x="150" y="307"/>
                      <a:pt x="216" y="234"/>
                      <a:pt x="261" y="202"/>
                    </a:cubicBezTo>
                    <a:cubicBezTo>
                      <a:pt x="280" y="189"/>
                      <a:pt x="280" y="88"/>
                      <a:pt x="280" y="88"/>
                    </a:cubicBezTo>
                    <a:cubicBezTo>
                      <a:pt x="262" y="0"/>
                      <a:pt x="262" y="0"/>
                      <a:pt x="262" y="0"/>
                    </a:cubicBezTo>
                    <a:cubicBezTo>
                      <a:pt x="171" y="29"/>
                      <a:pt x="0" y="163"/>
                      <a:pt x="0" y="464"/>
                    </a:cubicBezTo>
                    <a:cubicBezTo>
                      <a:pt x="0" y="555"/>
                      <a:pt x="12" y="631"/>
                      <a:pt x="30" y="694"/>
                    </a:cubicBezTo>
                    <a:lnTo>
                      <a:pt x="194" y="694"/>
                    </a:lnTo>
                    <a:close/>
                  </a:path>
                </a:pathLst>
              </a:custGeom>
              <a:solidFill>
                <a:srgbClr val="445E73"/>
              </a:solidFill>
              <a:ln w="9525">
                <a:noFill/>
                <a:miter lim="800000"/>
              </a:ln>
            </p:spPr>
            <p:txBody>
              <a:bodyPr/>
              <a:lstStyle/>
              <a:p>
                <a:endParaRPr lang="zh-CN" altLang="en-US">
                  <a:latin typeface="Calibri" panose="020F0502020204030204" charset="0"/>
                </a:endParaRPr>
              </a:p>
            </p:txBody>
          </p:sp>
          <p:sp>
            <p:nvSpPr>
              <p:cNvPr id="33979" name="Freeform 92"/>
              <p:cNvSpPr/>
              <p:nvPr/>
            </p:nvSpPr>
            <p:spPr bwMode="auto">
              <a:xfrm>
                <a:off x="9194352" y="5844424"/>
                <a:ext cx="426732" cy="1053111"/>
              </a:xfrm>
              <a:custGeom>
                <a:avLst/>
                <a:gdLst>
                  <a:gd name="T0" fmla="*/ 28854 w 281"/>
                  <a:gd name="T1" fmla="*/ 306525 h 694"/>
                  <a:gd name="T2" fmla="*/ 197421 w 281"/>
                  <a:gd name="T3" fmla="*/ 704097 h 694"/>
                  <a:gd name="T4" fmla="*/ 130601 w 281"/>
                  <a:gd name="T5" fmla="*/ 1053111 h 694"/>
                  <a:gd name="T6" fmla="*/ 379655 w 281"/>
                  <a:gd name="T7" fmla="*/ 1053111 h 694"/>
                  <a:gd name="T8" fmla="*/ 426732 w 281"/>
                  <a:gd name="T9" fmla="*/ 704097 h 694"/>
                  <a:gd name="T10" fmla="*/ 28854 w 281"/>
                  <a:gd name="T11" fmla="*/ 0 h 694"/>
                  <a:gd name="T12" fmla="*/ 1519 w 281"/>
                  <a:gd name="T13" fmla="*/ 133536 h 694"/>
                  <a:gd name="T14" fmla="*/ 28854 w 281"/>
                  <a:gd name="T15" fmla="*/ 306525 h 694"/>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694"/>
                  <a:gd name="T26" fmla="*/ 281 w 281"/>
                  <a:gd name="T27" fmla="*/ 694 h 6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694">
                    <a:moveTo>
                      <a:pt x="19" y="202"/>
                    </a:moveTo>
                    <a:cubicBezTo>
                      <a:pt x="64" y="234"/>
                      <a:pt x="130" y="307"/>
                      <a:pt x="130" y="464"/>
                    </a:cubicBezTo>
                    <a:cubicBezTo>
                      <a:pt x="130" y="567"/>
                      <a:pt x="109" y="643"/>
                      <a:pt x="86" y="694"/>
                    </a:cubicBezTo>
                    <a:cubicBezTo>
                      <a:pt x="250" y="694"/>
                      <a:pt x="250" y="694"/>
                      <a:pt x="250" y="694"/>
                    </a:cubicBezTo>
                    <a:cubicBezTo>
                      <a:pt x="268" y="631"/>
                      <a:pt x="281" y="555"/>
                      <a:pt x="281" y="464"/>
                    </a:cubicBezTo>
                    <a:cubicBezTo>
                      <a:pt x="281" y="163"/>
                      <a:pt x="109" y="29"/>
                      <a:pt x="19" y="0"/>
                    </a:cubicBezTo>
                    <a:cubicBezTo>
                      <a:pt x="1" y="88"/>
                      <a:pt x="1" y="88"/>
                      <a:pt x="1" y="88"/>
                    </a:cubicBezTo>
                    <a:cubicBezTo>
                      <a:pt x="1" y="88"/>
                      <a:pt x="0" y="189"/>
                      <a:pt x="19" y="202"/>
                    </a:cubicBezTo>
                    <a:close/>
                  </a:path>
                </a:pathLst>
              </a:custGeom>
              <a:solidFill>
                <a:srgbClr val="3C5568"/>
              </a:solidFill>
              <a:ln w="9525">
                <a:noFill/>
                <a:miter lim="800000"/>
              </a:ln>
            </p:spPr>
            <p:txBody>
              <a:bodyPr/>
              <a:lstStyle/>
              <a:p>
                <a:endParaRPr lang="zh-CN" altLang="en-US">
                  <a:latin typeface="Calibri" panose="020F0502020204030204" charset="0"/>
                </a:endParaRPr>
              </a:p>
            </p:txBody>
          </p:sp>
          <p:sp>
            <p:nvSpPr>
              <p:cNvPr id="33980" name="Freeform 93"/>
              <p:cNvSpPr/>
              <p:nvPr/>
            </p:nvSpPr>
            <p:spPr bwMode="auto">
              <a:xfrm>
                <a:off x="9282348" y="4902964"/>
                <a:ext cx="129628" cy="303727"/>
              </a:xfrm>
              <a:custGeom>
                <a:avLst/>
                <a:gdLst>
                  <a:gd name="T0" fmla="*/ 99127 w 85"/>
                  <a:gd name="T1" fmla="*/ 235388 h 200"/>
                  <a:gd name="T2" fmla="*/ 54901 w 85"/>
                  <a:gd name="T3" fmla="*/ 302208 h 200"/>
                  <a:gd name="T4" fmla="*/ 54901 w 85"/>
                  <a:gd name="T5" fmla="*/ 302208 h 200"/>
                  <a:gd name="T6" fmla="*/ 1525 w 85"/>
                  <a:gd name="T7" fmla="*/ 242982 h 200"/>
                  <a:gd name="T8" fmla="*/ 12200 w 85"/>
                  <a:gd name="T9" fmla="*/ 54671 h 200"/>
                  <a:gd name="T10" fmla="*/ 71677 w 85"/>
                  <a:gd name="T11" fmla="*/ 1519 h 200"/>
                  <a:gd name="T12" fmla="*/ 71677 w 85"/>
                  <a:gd name="T13" fmla="*/ 1519 h 200"/>
                  <a:gd name="T14" fmla="*/ 125053 w 85"/>
                  <a:gd name="T15" fmla="*/ 60745 h 200"/>
                  <a:gd name="T16" fmla="*/ 99127 w 85"/>
                  <a:gd name="T17" fmla="*/ 235388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200"/>
                  <a:gd name="T29" fmla="*/ 85 w 85"/>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200">
                    <a:moveTo>
                      <a:pt x="65" y="155"/>
                    </a:moveTo>
                    <a:cubicBezTo>
                      <a:pt x="64" y="175"/>
                      <a:pt x="57" y="200"/>
                      <a:pt x="36" y="199"/>
                    </a:cubicBezTo>
                    <a:cubicBezTo>
                      <a:pt x="36" y="199"/>
                      <a:pt x="36" y="199"/>
                      <a:pt x="36" y="199"/>
                    </a:cubicBezTo>
                    <a:cubicBezTo>
                      <a:pt x="15" y="198"/>
                      <a:pt x="0" y="181"/>
                      <a:pt x="1" y="160"/>
                    </a:cubicBezTo>
                    <a:cubicBezTo>
                      <a:pt x="8" y="36"/>
                      <a:pt x="8" y="36"/>
                      <a:pt x="8" y="36"/>
                    </a:cubicBezTo>
                    <a:cubicBezTo>
                      <a:pt x="9" y="15"/>
                      <a:pt x="26" y="0"/>
                      <a:pt x="47" y="1"/>
                    </a:cubicBezTo>
                    <a:cubicBezTo>
                      <a:pt x="47" y="1"/>
                      <a:pt x="47" y="1"/>
                      <a:pt x="47" y="1"/>
                    </a:cubicBezTo>
                    <a:cubicBezTo>
                      <a:pt x="68" y="2"/>
                      <a:pt x="85" y="20"/>
                      <a:pt x="82" y="40"/>
                    </a:cubicBezTo>
                    <a:cubicBezTo>
                      <a:pt x="78" y="69"/>
                      <a:pt x="67" y="99"/>
                      <a:pt x="65" y="155"/>
                    </a:cubicBez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981" name="Freeform 94"/>
              <p:cNvSpPr/>
              <p:nvPr/>
            </p:nvSpPr>
            <p:spPr bwMode="auto">
              <a:xfrm>
                <a:off x="8194228" y="4902964"/>
                <a:ext cx="130574" cy="303727"/>
              </a:xfrm>
              <a:custGeom>
                <a:avLst/>
                <a:gdLst>
                  <a:gd name="T0" fmla="*/ 30366 w 86"/>
                  <a:gd name="T1" fmla="*/ 235388 h 200"/>
                  <a:gd name="T2" fmla="*/ 74397 w 86"/>
                  <a:gd name="T3" fmla="*/ 302208 h 200"/>
                  <a:gd name="T4" fmla="*/ 74397 w 86"/>
                  <a:gd name="T5" fmla="*/ 302208 h 200"/>
                  <a:gd name="T6" fmla="*/ 129056 w 86"/>
                  <a:gd name="T7" fmla="*/ 242982 h 200"/>
                  <a:gd name="T8" fmla="*/ 118428 w 86"/>
                  <a:gd name="T9" fmla="*/ 54671 h 200"/>
                  <a:gd name="T10" fmla="*/ 57695 w 86"/>
                  <a:gd name="T11" fmla="*/ 1519 h 200"/>
                  <a:gd name="T12" fmla="*/ 57695 w 86"/>
                  <a:gd name="T13" fmla="*/ 1519 h 200"/>
                  <a:gd name="T14" fmla="*/ 4555 w 86"/>
                  <a:gd name="T15" fmla="*/ 60745 h 200"/>
                  <a:gd name="T16" fmla="*/ 30366 w 86"/>
                  <a:gd name="T17" fmla="*/ 235388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200"/>
                  <a:gd name="T29" fmla="*/ 86 w 86"/>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200">
                    <a:moveTo>
                      <a:pt x="20" y="155"/>
                    </a:moveTo>
                    <a:cubicBezTo>
                      <a:pt x="21" y="175"/>
                      <a:pt x="29" y="200"/>
                      <a:pt x="49" y="199"/>
                    </a:cubicBezTo>
                    <a:cubicBezTo>
                      <a:pt x="49" y="199"/>
                      <a:pt x="49" y="199"/>
                      <a:pt x="49" y="199"/>
                    </a:cubicBezTo>
                    <a:cubicBezTo>
                      <a:pt x="70" y="198"/>
                      <a:pt x="86" y="181"/>
                      <a:pt x="85" y="160"/>
                    </a:cubicBezTo>
                    <a:cubicBezTo>
                      <a:pt x="78" y="36"/>
                      <a:pt x="78" y="36"/>
                      <a:pt x="78" y="36"/>
                    </a:cubicBezTo>
                    <a:cubicBezTo>
                      <a:pt x="77" y="15"/>
                      <a:pt x="59" y="0"/>
                      <a:pt x="38" y="1"/>
                    </a:cubicBezTo>
                    <a:cubicBezTo>
                      <a:pt x="38" y="1"/>
                      <a:pt x="38" y="1"/>
                      <a:pt x="38" y="1"/>
                    </a:cubicBezTo>
                    <a:cubicBezTo>
                      <a:pt x="18" y="2"/>
                      <a:pt x="0" y="20"/>
                      <a:pt x="3" y="40"/>
                    </a:cubicBezTo>
                    <a:cubicBezTo>
                      <a:pt x="7" y="69"/>
                      <a:pt x="18" y="99"/>
                      <a:pt x="20" y="155"/>
                    </a:cubicBezTo>
                    <a:close/>
                  </a:path>
                </a:pathLst>
              </a:custGeom>
              <a:solidFill>
                <a:srgbClr val="FCF2D6"/>
              </a:solidFill>
              <a:ln w="9525">
                <a:noFill/>
                <a:miter lim="800000"/>
              </a:ln>
            </p:spPr>
            <p:txBody>
              <a:bodyPr/>
              <a:lstStyle/>
              <a:p>
                <a:endParaRPr lang="zh-CN" altLang="en-US">
                  <a:latin typeface="Calibri" panose="020F0502020204030204" charset="0"/>
                </a:endParaRPr>
              </a:p>
            </p:txBody>
          </p:sp>
          <p:sp>
            <p:nvSpPr>
              <p:cNvPr id="33982" name="Freeform 95"/>
              <p:cNvSpPr/>
              <p:nvPr/>
            </p:nvSpPr>
            <p:spPr bwMode="auto">
              <a:xfrm>
                <a:off x="8264246" y="4328626"/>
                <a:ext cx="1082443" cy="1177062"/>
              </a:xfrm>
              <a:custGeom>
                <a:avLst/>
                <a:gdLst>
                  <a:gd name="T0" fmla="*/ 1055116 w 713"/>
                  <a:gd name="T1" fmla="*/ 908236 h 775"/>
                  <a:gd name="T2" fmla="*/ 786403 w 713"/>
                  <a:gd name="T3" fmla="*/ 1177062 h 775"/>
                  <a:gd name="T4" fmla="*/ 296040 w 713"/>
                  <a:gd name="T5" fmla="*/ 1177062 h 775"/>
                  <a:gd name="T6" fmla="*/ 27327 w 713"/>
                  <a:gd name="T7" fmla="*/ 908236 h 775"/>
                  <a:gd name="T8" fmla="*/ 0 w 713"/>
                  <a:gd name="T9" fmla="*/ 268826 h 775"/>
                  <a:gd name="T10" fmla="*/ 268713 w 713"/>
                  <a:gd name="T11" fmla="*/ 0 h 775"/>
                  <a:gd name="T12" fmla="*/ 813730 w 713"/>
                  <a:gd name="T13" fmla="*/ 0 h 775"/>
                  <a:gd name="T14" fmla="*/ 1082443 w 713"/>
                  <a:gd name="T15" fmla="*/ 268826 h 775"/>
                  <a:gd name="T16" fmla="*/ 1055116 w 713"/>
                  <a:gd name="T17" fmla="*/ 908236 h 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3"/>
                  <a:gd name="T28" fmla="*/ 0 h 775"/>
                  <a:gd name="T29" fmla="*/ 713 w 713"/>
                  <a:gd name="T30" fmla="*/ 775 h 7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3" h="775">
                    <a:moveTo>
                      <a:pt x="695" y="598"/>
                    </a:moveTo>
                    <a:cubicBezTo>
                      <a:pt x="695" y="696"/>
                      <a:pt x="616" y="775"/>
                      <a:pt x="518" y="775"/>
                    </a:cubicBezTo>
                    <a:cubicBezTo>
                      <a:pt x="195" y="775"/>
                      <a:pt x="195" y="775"/>
                      <a:pt x="195" y="775"/>
                    </a:cubicBezTo>
                    <a:cubicBezTo>
                      <a:pt x="97" y="775"/>
                      <a:pt x="18" y="696"/>
                      <a:pt x="18" y="598"/>
                    </a:cubicBezTo>
                    <a:cubicBezTo>
                      <a:pt x="0" y="177"/>
                      <a:pt x="0" y="177"/>
                      <a:pt x="0" y="177"/>
                    </a:cubicBezTo>
                    <a:cubicBezTo>
                      <a:pt x="0" y="80"/>
                      <a:pt x="80" y="0"/>
                      <a:pt x="177" y="0"/>
                    </a:cubicBezTo>
                    <a:cubicBezTo>
                      <a:pt x="536" y="0"/>
                      <a:pt x="536" y="0"/>
                      <a:pt x="536" y="0"/>
                    </a:cubicBezTo>
                    <a:cubicBezTo>
                      <a:pt x="634" y="0"/>
                      <a:pt x="713" y="80"/>
                      <a:pt x="713" y="177"/>
                    </a:cubicBezTo>
                    <a:lnTo>
                      <a:pt x="695" y="598"/>
                    </a:ln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983" name="Freeform 96"/>
              <p:cNvSpPr/>
              <p:nvPr/>
            </p:nvSpPr>
            <p:spPr bwMode="auto">
              <a:xfrm>
                <a:off x="8802629" y="4328626"/>
                <a:ext cx="540275" cy="1177062"/>
              </a:xfrm>
              <a:custGeom>
                <a:avLst/>
                <a:gdLst>
                  <a:gd name="T0" fmla="*/ 271655 w 356"/>
                  <a:gd name="T1" fmla="*/ 0 h 775"/>
                  <a:gd name="T2" fmla="*/ 0 w 356"/>
                  <a:gd name="T3" fmla="*/ 0 h 775"/>
                  <a:gd name="T4" fmla="*/ 0 w 356"/>
                  <a:gd name="T5" fmla="*/ 1177062 h 775"/>
                  <a:gd name="T6" fmla="*/ 245855 w 356"/>
                  <a:gd name="T7" fmla="*/ 1177062 h 775"/>
                  <a:gd name="T8" fmla="*/ 514475 w 356"/>
                  <a:gd name="T9" fmla="*/ 908236 h 775"/>
                  <a:gd name="T10" fmla="*/ 540275 w 356"/>
                  <a:gd name="T11" fmla="*/ 268826 h 775"/>
                  <a:gd name="T12" fmla="*/ 271655 w 356"/>
                  <a:gd name="T13" fmla="*/ 0 h 775"/>
                  <a:gd name="T14" fmla="*/ 0 60000 65536"/>
                  <a:gd name="T15" fmla="*/ 0 60000 65536"/>
                  <a:gd name="T16" fmla="*/ 0 60000 65536"/>
                  <a:gd name="T17" fmla="*/ 0 60000 65536"/>
                  <a:gd name="T18" fmla="*/ 0 60000 65536"/>
                  <a:gd name="T19" fmla="*/ 0 60000 65536"/>
                  <a:gd name="T20" fmla="*/ 0 60000 65536"/>
                  <a:gd name="T21" fmla="*/ 0 w 356"/>
                  <a:gd name="T22" fmla="*/ 0 h 775"/>
                  <a:gd name="T23" fmla="*/ 356 w 356"/>
                  <a:gd name="T24" fmla="*/ 775 h 7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6" h="775">
                    <a:moveTo>
                      <a:pt x="179" y="0"/>
                    </a:moveTo>
                    <a:cubicBezTo>
                      <a:pt x="0" y="0"/>
                      <a:pt x="0" y="0"/>
                      <a:pt x="0" y="0"/>
                    </a:cubicBezTo>
                    <a:cubicBezTo>
                      <a:pt x="0" y="775"/>
                      <a:pt x="0" y="775"/>
                      <a:pt x="0" y="775"/>
                    </a:cubicBezTo>
                    <a:cubicBezTo>
                      <a:pt x="162" y="775"/>
                      <a:pt x="162" y="775"/>
                      <a:pt x="162" y="775"/>
                    </a:cubicBezTo>
                    <a:cubicBezTo>
                      <a:pt x="259" y="775"/>
                      <a:pt x="339" y="696"/>
                      <a:pt x="339" y="598"/>
                    </a:cubicBezTo>
                    <a:cubicBezTo>
                      <a:pt x="356" y="177"/>
                      <a:pt x="356" y="177"/>
                      <a:pt x="356" y="177"/>
                    </a:cubicBezTo>
                    <a:cubicBezTo>
                      <a:pt x="356" y="80"/>
                      <a:pt x="277" y="0"/>
                      <a:pt x="179" y="0"/>
                    </a:cubicBez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984" name="Freeform 97"/>
              <p:cNvSpPr/>
              <p:nvPr/>
            </p:nvSpPr>
            <p:spPr bwMode="auto">
              <a:xfrm>
                <a:off x="8264246" y="4606806"/>
                <a:ext cx="552576" cy="1087174"/>
              </a:xfrm>
              <a:custGeom>
                <a:avLst/>
                <a:gdLst>
                  <a:gd name="T0" fmla="*/ 300577 w 364"/>
                  <a:gd name="T1" fmla="*/ 865488 h 716"/>
                  <a:gd name="T2" fmla="*/ 31879 w 364"/>
                  <a:gd name="T3" fmla="*/ 610397 h 716"/>
                  <a:gd name="T4" fmla="*/ 18217 w 364"/>
                  <a:gd name="T5" fmla="*/ 0 h 716"/>
                  <a:gd name="T6" fmla="*/ 0 w 364"/>
                  <a:gd name="T7" fmla="*/ 138174 h 716"/>
                  <a:gd name="T8" fmla="*/ 12145 w 364"/>
                  <a:gd name="T9" fmla="*/ 844230 h 716"/>
                  <a:gd name="T10" fmla="*/ 255035 w 364"/>
                  <a:gd name="T11" fmla="*/ 1087174 h 716"/>
                  <a:gd name="T12" fmla="*/ 538913 w 364"/>
                  <a:gd name="T13" fmla="*/ 1087174 h 716"/>
                  <a:gd name="T14" fmla="*/ 552576 w 364"/>
                  <a:gd name="T15" fmla="*/ 923187 h 716"/>
                  <a:gd name="T16" fmla="*/ 538913 w 364"/>
                  <a:gd name="T17" fmla="*/ 759200 h 716"/>
                  <a:gd name="T18" fmla="*/ 300577 w 364"/>
                  <a:gd name="T19" fmla="*/ 865488 h 7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4"/>
                  <a:gd name="T31" fmla="*/ 0 h 716"/>
                  <a:gd name="T32" fmla="*/ 364 w 364"/>
                  <a:gd name="T33" fmla="*/ 716 h 7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4" h="716">
                    <a:moveTo>
                      <a:pt x="198" y="570"/>
                    </a:moveTo>
                    <a:cubicBezTo>
                      <a:pt x="95" y="570"/>
                      <a:pt x="21" y="505"/>
                      <a:pt x="21" y="402"/>
                    </a:cubicBezTo>
                    <a:cubicBezTo>
                      <a:pt x="12" y="0"/>
                      <a:pt x="12" y="0"/>
                      <a:pt x="12" y="0"/>
                    </a:cubicBezTo>
                    <a:cubicBezTo>
                      <a:pt x="4" y="20"/>
                      <a:pt x="0" y="42"/>
                      <a:pt x="0" y="91"/>
                    </a:cubicBezTo>
                    <a:cubicBezTo>
                      <a:pt x="8" y="556"/>
                      <a:pt x="8" y="556"/>
                      <a:pt x="8" y="556"/>
                    </a:cubicBezTo>
                    <a:cubicBezTo>
                      <a:pt x="8" y="633"/>
                      <a:pt x="65" y="716"/>
                      <a:pt x="168" y="716"/>
                    </a:cubicBezTo>
                    <a:cubicBezTo>
                      <a:pt x="355" y="716"/>
                      <a:pt x="355" y="716"/>
                      <a:pt x="355" y="716"/>
                    </a:cubicBezTo>
                    <a:cubicBezTo>
                      <a:pt x="364" y="608"/>
                      <a:pt x="364" y="608"/>
                      <a:pt x="364" y="608"/>
                    </a:cubicBezTo>
                    <a:cubicBezTo>
                      <a:pt x="355" y="500"/>
                      <a:pt x="355" y="500"/>
                      <a:pt x="355" y="500"/>
                    </a:cubicBezTo>
                    <a:cubicBezTo>
                      <a:pt x="258" y="500"/>
                      <a:pt x="299" y="570"/>
                      <a:pt x="198" y="570"/>
                    </a:cubicBez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985" name="Freeform 98"/>
              <p:cNvSpPr/>
              <p:nvPr/>
            </p:nvSpPr>
            <p:spPr bwMode="auto">
              <a:xfrm>
                <a:off x="8802629" y="4606806"/>
                <a:ext cx="544060" cy="1087174"/>
              </a:xfrm>
              <a:custGeom>
                <a:avLst/>
                <a:gdLst>
                  <a:gd name="T0" fmla="*/ 544060 w 358"/>
                  <a:gd name="T1" fmla="*/ 138174 h 716"/>
                  <a:gd name="T2" fmla="*/ 525823 w 358"/>
                  <a:gd name="T3" fmla="*/ 0 h 716"/>
                  <a:gd name="T4" fmla="*/ 513666 w 358"/>
                  <a:gd name="T5" fmla="*/ 610397 h 716"/>
                  <a:gd name="T6" fmla="*/ 243155 w 358"/>
                  <a:gd name="T7" fmla="*/ 865488 h 716"/>
                  <a:gd name="T8" fmla="*/ 3039 w 358"/>
                  <a:gd name="T9" fmla="*/ 759200 h 716"/>
                  <a:gd name="T10" fmla="*/ 0 w 358"/>
                  <a:gd name="T11" fmla="*/ 759200 h 716"/>
                  <a:gd name="T12" fmla="*/ 0 w 358"/>
                  <a:gd name="T13" fmla="*/ 1087174 h 716"/>
                  <a:gd name="T14" fmla="*/ 288747 w 358"/>
                  <a:gd name="T15" fmla="*/ 1087174 h 716"/>
                  <a:gd name="T16" fmla="*/ 531902 w 358"/>
                  <a:gd name="T17" fmla="*/ 844230 h 716"/>
                  <a:gd name="T18" fmla="*/ 544060 w 358"/>
                  <a:gd name="T19" fmla="*/ 138174 h 7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716"/>
                  <a:gd name="T32" fmla="*/ 358 w 358"/>
                  <a:gd name="T33" fmla="*/ 716 h 7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716">
                    <a:moveTo>
                      <a:pt x="358" y="91"/>
                    </a:moveTo>
                    <a:cubicBezTo>
                      <a:pt x="358" y="42"/>
                      <a:pt x="354" y="20"/>
                      <a:pt x="346" y="0"/>
                    </a:cubicBezTo>
                    <a:cubicBezTo>
                      <a:pt x="338" y="402"/>
                      <a:pt x="338" y="402"/>
                      <a:pt x="338" y="402"/>
                    </a:cubicBezTo>
                    <a:cubicBezTo>
                      <a:pt x="338" y="505"/>
                      <a:pt x="263" y="570"/>
                      <a:pt x="160" y="570"/>
                    </a:cubicBezTo>
                    <a:cubicBezTo>
                      <a:pt x="72" y="570"/>
                      <a:pt x="100" y="500"/>
                      <a:pt x="2" y="500"/>
                    </a:cubicBezTo>
                    <a:cubicBezTo>
                      <a:pt x="1" y="500"/>
                      <a:pt x="1" y="500"/>
                      <a:pt x="0" y="500"/>
                    </a:cubicBezTo>
                    <a:cubicBezTo>
                      <a:pt x="0" y="716"/>
                      <a:pt x="0" y="716"/>
                      <a:pt x="0" y="716"/>
                    </a:cubicBezTo>
                    <a:cubicBezTo>
                      <a:pt x="190" y="716"/>
                      <a:pt x="190" y="716"/>
                      <a:pt x="190" y="716"/>
                    </a:cubicBezTo>
                    <a:cubicBezTo>
                      <a:pt x="293" y="716"/>
                      <a:pt x="350" y="633"/>
                      <a:pt x="350" y="556"/>
                    </a:cubicBezTo>
                    <a:lnTo>
                      <a:pt x="358" y="91"/>
                    </a:lnTo>
                    <a:close/>
                  </a:path>
                </a:pathLst>
              </a:custGeom>
              <a:solidFill>
                <a:srgbClr val="353535"/>
              </a:solidFill>
              <a:ln w="9525">
                <a:noFill/>
                <a:miter lim="800000"/>
              </a:ln>
            </p:spPr>
            <p:txBody>
              <a:bodyPr/>
              <a:lstStyle/>
              <a:p>
                <a:endParaRPr lang="zh-CN" altLang="en-US">
                  <a:latin typeface="Calibri" panose="020F0502020204030204" charset="0"/>
                </a:endParaRPr>
              </a:p>
            </p:txBody>
          </p:sp>
        </p:grpSp>
        <p:grpSp>
          <p:nvGrpSpPr>
            <p:cNvPr id="33798" name="组合 17487"/>
            <p:cNvGrpSpPr/>
            <p:nvPr/>
          </p:nvGrpSpPr>
          <p:grpSpPr bwMode="auto">
            <a:xfrm>
              <a:off x="7108" y="6818"/>
              <a:ext cx="2610" cy="4032"/>
              <a:chOff x="4512597" y="4328626"/>
              <a:chExt cx="1657728" cy="2561340"/>
            </a:xfrm>
          </p:grpSpPr>
          <p:sp>
            <p:nvSpPr>
              <p:cNvPr id="33889" name="Freeform 99"/>
              <p:cNvSpPr/>
              <p:nvPr/>
            </p:nvSpPr>
            <p:spPr bwMode="auto">
              <a:xfrm>
                <a:off x="5321591" y="5648563"/>
                <a:ext cx="141929" cy="173153"/>
              </a:xfrm>
              <a:custGeom>
                <a:avLst/>
                <a:gdLst>
                  <a:gd name="T0" fmla="*/ 141929 w 150"/>
                  <a:gd name="T1" fmla="*/ 0 h 183"/>
                  <a:gd name="T2" fmla="*/ 15139 w 150"/>
                  <a:gd name="T3" fmla="*/ 0 h 183"/>
                  <a:gd name="T4" fmla="*/ 0 w 150"/>
                  <a:gd name="T5" fmla="*/ 86103 h 183"/>
                  <a:gd name="T6" fmla="*/ 15139 w 150"/>
                  <a:gd name="T7" fmla="*/ 173153 h 183"/>
                  <a:gd name="T8" fmla="*/ 141929 w 150"/>
                  <a:gd name="T9" fmla="*/ 173153 h 183"/>
                  <a:gd name="T10" fmla="*/ 141929 w 150"/>
                  <a:gd name="T11" fmla="*/ 0 h 183"/>
                  <a:gd name="T12" fmla="*/ 0 60000 65536"/>
                  <a:gd name="T13" fmla="*/ 0 60000 65536"/>
                  <a:gd name="T14" fmla="*/ 0 60000 65536"/>
                  <a:gd name="T15" fmla="*/ 0 60000 65536"/>
                  <a:gd name="T16" fmla="*/ 0 60000 65536"/>
                  <a:gd name="T17" fmla="*/ 0 60000 65536"/>
                  <a:gd name="T18" fmla="*/ 0 w 150"/>
                  <a:gd name="T19" fmla="*/ 0 h 183"/>
                  <a:gd name="T20" fmla="*/ 150 w 150"/>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50" h="183">
                    <a:moveTo>
                      <a:pt x="150" y="0"/>
                    </a:moveTo>
                    <a:lnTo>
                      <a:pt x="16" y="0"/>
                    </a:lnTo>
                    <a:lnTo>
                      <a:pt x="0" y="91"/>
                    </a:lnTo>
                    <a:lnTo>
                      <a:pt x="16" y="183"/>
                    </a:lnTo>
                    <a:lnTo>
                      <a:pt x="150" y="183"/>
                    </a:lnTo>
                    <a:lnTo>
                      <a:pt x="150" y="0"/>
                    </a:ln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90" name="Rectangle 100"/>
              <p:cNvSpPr>
                <a:spLocks noChangeArrowheads="1"/>
              </p:cNvSpPr>
              <p:nvPr/>
            </p:nvSpPr>
            <p:spPr bwMode="auto">
              <a:xfrm>
                <a:off x="5209941" y="5648563"/>
                <a:ext cx="126790" cy="173153"/>
              </a:xfrm>
              <a:prstGeom prst="rect">
                <a:avLst/>
              </a:prstGeom>
              <a:solidFill>
                <a:srgbClr val="FCF2D6"/>
              </a:solidFill>
              <a:ln w="9525">
                <a:noFill/>
                <a:miter lim="800000"/>
              </a:ln>
            </p:spPr>
            <p:txBody>
              <a:bodyPr/>
              <a:lstStyle/>
              <a:p>
                <a:endParaRPr lang="zh-CN" altLang="en-US">
                  <a:latin typeface="Calibri" panose="020F0502020204030204" charset="0"/>
                </a:endParaRPr>
              </a:p>
            </p:txBody>
          </p:sp>
          <p:grpSp>
            <p:nvGrpSpPr>
              <p:cNvPr id="33891" name="组合 17482"/>
              <p:cNvGrpSpPr/>
              <p:nvPr/>
            </p:nvGrpSpPr>
            <p:grpSpPr bwMode="auto">
              <a:xfrm>
                <a:off x="4512597" y="4328626"/>
                <a:ext cx="1657728" cy="2561340"/>
                <a:chOff x="4512597" y="4328626"/>
                <a:chExt cx="1657728" cy="2561340"/>
              </a:xfrm>
            </p:grpSpPr>
            <p:sp>
              <p:nvSpPr>
                <p:cNvPr id="33892" name="Freeform 103"/>
                <p:cNvSpPr/>
                <p:nvPr/>
              </p:nvSpPr>
              <p:spPr bwMode="auto">
                <a:xfrm>
                  <a:off x="4807809" y="5817931"/>
                  <a:ext cx="545006" cy="1072035"/>
                </a:xfrm>
                <a:custGeom>
                  <a:avLst/>
                  <a:gdLst>
                    <a:gd name="T0" fmla="*/ 538934 w 359"/>
                    <a:gd name="T1" fmla="*/ 1072035 h 706"/>
                    <a:gd name="T2" fmla="*/ 545006 w 359"/>
                    <a:gd name="T3" fmla="*/ 778972 h 706"/>
                    <a:gd name="T4" fmla="*/ 531343 w 359"/>
                    <a:gd name="T5" fmla="*/ 0 h 706"/>
                    <a:gd name="T6" fmla="*/ 156367 w 359"/>
                    <a:gd name="T7" fmla="*/ 0 h 706"/>
                    <a:gd name="T8" fmla="*/ 0 w 359"/>
                    <a:gd name="T9" fmla="*/ 258139 h 706"/>
                    <a:gd name="T10" fmla="*/ 30362 w 359"/>
                    <a:gd name="T11" fmla="*/ 1072035 h 706"/>
                    <a:gd name="T12" fmla="*/ 538934 w 359"/>
                    <a:gd name="T13" fmla="*/ 1072035 h 706"/>
                    <a:gd name="T14" fmla="*/ 0 60000 65536"/>
                    <a:gd name="T15" fmla="*/ 0 60000 65536"/>
                    <a:gd name="T16" fmla="*/ 0 60000 65536"/>
                    <a:gd name="T17" fmla="*/ 0 60000 65536"/>
                    <a:gd name="T18" fmla="*/ 0 60000 65536"/>
                    <a:gd name="T19" fmla="*/ 0 60000 65536"/>
                    <a:gd name="T20" fmla="*/ 0 60000 65536"/>
                    <a:gd name="T21" fmla="*/ 0 w 359"/>
                    <a:gd name="T22" fmla="*/ 0 h 706"/>
                    <a:gd name="T23" fmla="*/ 359 w 359"/>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706">
                      <a:moveTo>
                        <a:pt x="355" y="706"/>
                      </a:moveTo>
                      <a:cubicBezTo>
                        <a:pt x="359" y="513"/>
                        <a:pt x="359" y="513"/>
                        <a:pt x="359" y="513"/>
                      </a:cubicBezTo>
                      <a:cubicBezTo>
                        <a:pt x="350" y="0"/>
                        <a:pt x="350" y="0"/>
                        <a:pt x="350" y="0"/>
                      </a:cubicBezTo>
                      <a:cubicBezTo>
                        <a:pt x="103" y="0"/>
                        <a:pt x="103" y="0"/>
                        <a:pt x="103" y="0"/>
                      </a:cubicBezTo>
                      <a:cubicBezTo>
                        <a:pt x="46" y="0"/>
                        <a:pt x="0" y="62"/>
                        <a:pt x="0" y="170"/>
                      </a:cubicBezTo>
                      <a:cubicBezTo>
                        <a:pt x="20" y="706"/>
                        <a:pt x="20" y="706"/>
                        <a:pt x="20" y="706"/>
                      </a:cubicBezTo>
                      <a:lnTo>
                        <a:pt x="355" y="706"/>
                      </a:lnTo>
                      <a:close/>
                    </a:path>
                  </a:pathLst>
                </a:custGeom>
                <a:solidFill>
                  <a:srgbClr val="F3764B"/>
                </a:solidFill>
                <a:ln w="9525">
                  <a:noFill/>
                  <a:miter lim="800000"/>
                </a:ln>
              </p:spPr>
              <p:txBody>
                <a:bodyPr/>
                <a:lstStyle/>
                <a:p>
                  <a:endParaRPr lang="zh-CN" altLang="en-US">
                    <a:latin typeface="Calibri" panose="020F0502020204030204" charset="0"/>
                  </a:endParaRPr>
                </a:p>
              </p:txBody>
            </p:sp>
            <p:sp>
              <p:nvSpPr>
                <p:cNvPr id="33893" name="Freeform 104"/>
                <p:cNvSpPr/>
                <p:nvPr/>
              </p:nvSpPr>
              <p:spPr bwMode="auto">
                <a:xfrm>
                  <a:off x="5336730" y="5817931"/>
                  <a:ext cx="531760" cy="1072035"/>
                </a:xfrm>
                <a:custGeom>
                  <a:avLst/>
                  <a:gdLst>
                    <a:gd name="T0" fmla="*/ 499854 w 350"/>
                    <a:gd name="T1" fmla="*/ 1072035 h 706"/>
                    <a:gd name="T2" fmla="*/ 531760 w 350"/>
                    <a:gd name="T3" fmla="*/ 258139 h 706"/>
                    <a:gd name="T4" fmla="*/ 376790 w 350"/>
                    <a:gd name="T5" fmla="*/ 0 h 706"/>
                    <a:gd name="T6" fmla="*/ 0 w 350"/>
                    <a:gd name="T7" fmla="*/ 0 h 706"/>
                    <a:gd name="T8" fmla="*/ 0 w 350"/>
                    <a:gd name="T9" fmla="*/ 1072035 h 706"/>
                    <a:gd name="T10" fmla="*/ 499854 w 350"/>
                    <a:gd name="T11" fmla="*/ 1072035 h 706"/>
                    <a:gd name="T12" fmla="*/ 0 60000 65536"/>
                    <a:gd name="T13" fmla="*/ 0 60000 65536"/>
                    <a:gd name="T14" fmla="*/ 0 60000 65536"/>
                    <a:gd name="T15" fmla="*/ 0 60000 65536"/>
                    <a:gd name="T16" fmla="*/ 0 60000 65536"/>
                    <a:gd name="T17" fmla="*/ 0 60000 65536"/>
                    <a:gd name="T18" fmla="*/ 0 w 350"/>
                    <a:gd name="T19" fmla="*/ 0 h 706"/>
                    <a:gd name="T20" fmla="*/ 350 w 350"/>
                    <a:gd name="T21" fmla="*/ 706 h 706"/>
                  </a:gdLst>
                  <a:ahLst/>
                  <a:cxnLst>
                    <a:cxn ang="T12">
                      <a:pos x="T0" y="T1"/>
                    </a:cxn>
                    <a:cxn ang="T13">
                      <a:pos x="T2" y="T3"/>
                    </a:cxn>
                    <a:cxn ang="T14">
                      <a:pos x="T4" y="T5"/>
                    </a:cxn>
                    <a:cxn ang="T15">
                      <a:pos x="T6" y="T7"/>
                    </a:cxn>
                    <a:cxn ang="T16">
                      <a:pos x="T8" y="T9"/>
                    </a:cxn>
                    <a:cxn ang="T17">
                      <a:pos x="T10" y="T11"/>
                    </a:cxn>
                  </a:cxnLst>
                  <a:rect l="T18" t="T19" r="T20" b="T21"/>
                  <a:pathLst>
                    <a:path w="350" h="706">
                      <a:moveTo>
                        <a:pt x="329" y="706"/>
                      </a:moveTo>
                      <a:cubicBezTo>
                        <a:pt x="350" y="170"/>
                        <a:pt x="350" y="170"/>
                        <a:pt x="350" y="170"/>
                      </a:cubicBezTo>
                      <a:cubicBezTo>
                        <a:pt x="350" y="62"/>
                        <a:pt x="304" y="0"/>
                        <a:pt x="248" y="0"/>
                      </a:cubicBezTo>
                      <a:cubicBezTo>
                        <a:pt x="0" y="0"/>
                        <a:pt x="0" y="0"/>
                        <a:pt x="0" y="0"/>
                      </a:cubicBezTo>
                      <a:cubicBezTo>
                        <a:pt x="0" y="706"/>
                        <a:pt x="0" y="706"/>
                        <a:pt x="0" y="706"/>
                      </a:cubicBezTo>
                      <a:lnTo>
                        <a:pt x="329" y="706"/>
                      </a:lnTo>
                      <a:close/>
                    </a:path>
                  </a:pathLst>
                </a:custGeom>
                <a:solidFill>
                  <a:srgbClr val="E96642"/>
                </a:solidFill>
                <a:ln w="9525">
                  <a:noFill/>
                  <a:miter lim="800000"/>
                </a:ln>
              </p:spPr>
              <p:txBody>
                <a:bodyPr/>
                <a:lstStyle/>
                <a:p>
                  <a:endParaRPr lang="zh-CN" altLang="en-US">
                    <a:latin typeface="Calibri" panose="020F0502020204030204" charset="0"/>
                  </a:endParaRPr>
                </a:p>
              </p:txBody>
            </p:sp>
            <p:sp>
              <p:nvSpPr>
                <p:cNvPr id="33894" name="Freeform 105"/>
                <p:cNvSpPr/>
                <p:nvPr/>
              </p:nvSpPr>
              <p:spPr bwMode="auto">
                <a:xfrm>
                  <a:off x="4942168" y="5804684"/>
                  <a:ext cx="91781" cy="1085281"/>
                </a:xfrm>
                <a:custGeom>
                  <a:avLst/>
                  <a:gdLst>
                    <a:gd name="T0" fmla="*/ 91781 w 60"/>
                    <a:gd name="T1" fmla="*/ 1085281 h 715"/>
                    <a:gd name="T2" fmla="*/ 91781 w 60"/>
                    <a:gd name="T3" fmla="*/ 25804 h 715"/>
                    <a:gd name="T4" fmla="*/ 73425 w 60"/>
                    <a:gd name="T5" fmla="*/ 0 h 715"/>
                    <a:gd name="T6" fmla="*/ 19886 w 60"/>
                    <a:gd name="T7" fmla="*/ 0 h 715"/>
                    <a:gd name="T8" fmla="*/ 0 w 60"/>
                    <a:gd name="T9" fmla="*/ 25804 h 715"/>
                    <a:gd name="T10" fmla="*/ 0 w 60"/>
                    <a:gd name="T11" fmla="*/ 1085281 h 715"/>
                    <a:gd name="T12" fmla="*/ 91781 w 60"/>
                    <a:gd name="T13" fmla="*/ 1085281 h 715"/>
                    <a:gd name="T14" fmla="*/ 0 60000 65536"/>
                    <a:gd name="T15" fmla="*/ 0 60000 65536"/>
                    <a:gd name="T16" fmla="*/ 0 60000 65536"/>
                    <a:gd name="T17" fmla="*/ 0 60000 65536"/>
                    <a:gd name="T18" fmla="*/ 0 60000 65536"/>
                    <a:gd name="T19" fmla="*/ 0 60000 65536"/>
                    <a:gd name="T20" fmla="*/ 0 60000 65536"/>
                    <a:gd name="T21" fmla="*/ 0 w 60"/>
                    <a:gd name="T22" fmla="*/ 0 h 715"/>
                    <a:gd name="T23" fmla="*/ 60 w 60"/>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15">
                      <a:moveTo>
                        <a:pt x="60" y="715"/>
                      </a:moveTo>
                      <a:cubicBezTo>
                        <a:pt x="60" y="17"/>
                        <a:pt x="60" y="17"/>
                        <a:pt x="60" y="17"/>
                      </a:cubicBezTo>
                      <a:cubicBezTo>
                        <a:pt x="60" y="8"/>
                        <a:pt x="55" y="0"/>
                        <a:pt x="48" y="0"/>
                      </a:cubicBezTo>
                      <a:cubicBezTo>
                        <a:pt x="13" y="0"/>
                        <a:pt x="13" y="0"/>
                        <a:pt x="13" y="0"/>
                      </a:cubicBezTo>
                      <a:cubicBezTo>
                        <a:pt x="6" y="0"/>
                        <a:pt x="0" y="8"/>
                        <a:pt x="0" y="17"/>
                      </a:cubicBezTo>
                      <a:cubicBezTo>
                        <a:pt x="0" y="715"/>
                        <a:pt x="0" y="715"/>
                        <a:pt x="0" y="715"/>
                      </a:cubicBezTo>
                      <a:lnTo>
                        <a:pt x="60" y="715"/>
                      </a:lnTo>
                      <a:close/>
                    </a:path>
                  </a:pathLst>
                </a:custGeom>
                <a:solidFill>
                  <a:srgbClr val="E1D5C9"/>
                </a:solidFill>
                <a:ln w="9525">
                  <a:noFill/>
                  <a:miter lim="800000"/>
                </a:ln>
              </p:spPr>
              <p:txBody>
                <a:bodyPr/>
                <a:lstStyle/>
                <a:p>
                  <a:endParaRPr lang="zh-CN" altLang="en-US">
                    <a:latin typeface="Calibri" panose="020F0502020204030204" charset="0"/>
                  </a:endParaRPr>
                </a:p>
              </p:txBody>
            </p:sp>
            <p:sp>
              <p:nvSpPr>
                <p:cNvPr id="33895" name="Freeform 106"/>
                <p:cNvSpPr/>
                <p:nvPr/>
              </p:nvSpPr>
              <p:spPr bwMode="auto">
                <a:xfrm>
                  <a:off x="5630049" y="5804684"/>
                  <a:ext cx="90834" cy="1085281"/>
                </a:xfrm>
                <a:custGeom>
                  <a:avLst/>
                  <a:gdLst>
                    <a:gd name="T0" fmla="*/ 90834 w 60"/>
                    <a:gd name="T1" fmla="*/ 1085281 h 715"/>
                    <a:gd name="T2" fmla="*/ 90834 w 60"/>
                    <a:gd name="T3" fmla="*/ 25804 h 715"/>
                    <a:gd name="T4" fmla="*/ 72667 w 60"/>
                    <a:gd name="T5" fmla="*/ 0 h 715"/>
                    <a:gd name="T6" fmla="*/ 18167 w 60"/>
                    <a:gd name="T7" fmla="*/ 0 h 715"/>
                    <a:gd name="T8" fmla="*/ 0 w 60"/>
                    <a:gd name="T9" fmla="*/ 25804 h 715"/>
                    <a:gd name="T10" fmla="*/ 0 w 60"/>
                    <a:gd name="T11" fmla="*/ 1085281 h 715"/>
                    <a:gd name="T12" fmla="*/ 90834 w 60"/>
                    <a:gd name="T13" fmla="*/ 1085281 h 715"/>
                    <a:gd name="T14" fmla="*/ 0 60000 65536"/>
                    <a:gd name="T15" fmla="*/ 0 60000 65536"/>
                    <a:gd name="T16" fmla="*/ 0 60000 65536"/>
                    <a:gd name="T17" fmla="*/ 0 60000 65536"/>
                    <a:gd name="T18" fmla="*/ 0 60000 65536"/>
                    <a:gd name="T19" fmla="*/ 0 60000 65536"/>
                    <a:gd name="T20" fmla="*/ 0 60000 65536"/>
                    <a:gd name="T21" fmla="*/ 0 w 60"/>
                    <a:gd name="T22" fmla="*/ 0 h 715"/>
                    <a:gd name="T23" fmla="*/ 60 w 60"/>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15">
                      <a:moveTo>
                        <a:pt x="60" y="715"/>
                      </a:moveTo>
                      <a:cubicBezTo>
                        <a:pt x="60" y="17"/>
                        <a:pt x="60" y="17"/>
                        <a:pt x="60" y="17"/>
                      </a:cubicBezTo>
                      <a:cubicBezTo>
                        <a:pt x="60" y="8"/>
                        <a:pt x="54" y="0"/>
                        <a:pt x="48" y="0"/>
                      </a:cubicBezTo>
                      <a:cubicBezTo>
                        <a:pt x="12" y="0"/>
                        <a:pt x="12" y="0"/>
                        <a:pt x="12" y="0"/>
                      </a:cubicBezTo>
                      <a:cubicBezTo>
                        <a:pt x="5" y="0"/>
                        <a:pt x="0" y="8"/>
                        <a:pt x="0" y="17"/>
                      </a:cubicBezTo>
                      <a:cubicBezTo>
                        <a:pt x="0" y="715"/>
                        <a:pt x="0" y="715"/>
                        <a:pt x="0" y="715"/>
                      </a:cubicBezTo>
                      <a:lnTo>
                        <a:pt x="60" y="715"/>
                      </a:lnTo>
                      <a:close/>
                    </a:path>
                  </a:pathLst>
                </a:custGeom>
                <a:solidFill>
                  <a:srgbClr val="D6CCC0"/>
                </a:solidFill>
                <a:ln w="9525">
                  <a:noFill/>
                  <a:miter lim="800000"/>
                </a:ln>
              </p:spPr>
              <p:txBody>
                <a:bodyPr/>
                <a:lstStyle/>
                <a:p>
                  <a:endParaRPr lang="zh-CN" altLang="en-US">
                    <a:latin typeface="Calibri" panose="020F0502020204030204" charset="0"/>
                  </a:endParaRPr>
                </a:p>
              </p:txBody>
            </p:sp>
            <p:sp>
              <p:nvSpPr>
                <p:cNvPr id="33896" name="Freeform 107"/>
                <p:cNvSpPr/>
                <p:nvPr/>
              </p:nvSpPr>
              <p:spPr bwMode="auto">
                <a:xfrm>
                  <a:off x="5824019" y="4918103"/>
                  <a:ext cx="135305" cy="312243"/>
                </a:xfrm>
                <a:custGeom>
                  <a:avLst/>
                  <a:gdLst>
                    <a:gd name="T0" fmla="*/ 103379 w 89"/>
                    <a:gd name="T1" fmla="*/ 241003 h 206"/>
                    <a:gd name="T2" fmla="*/ 57771 w 89"/>
                    <a:gd name="T3" fmla="*/ 310727 h 206"/>
                    <a:gd name="T4" fmla="*/ 57771 w 89"/>
                    <a:gd name="T5" fmla="*/ 310727 h 206"/>
                    <a:gd name="T6" fmla="*/ 1520 w 89"/>
                    <a:gd name="T7" fmla="*/ 250098 h 206"/>
                    <a:gd name="T8" fmla="*/ 12162 w 89"/>
                    <a:gd name="T9" fmla="*/ 56082 h 206"/>
                    <a:gd name="T10" fmla="*/ 74494 w 89"/>
                    <a:gd name="T11" fmla="*/ 1516 h 206"/>
                    <a:gd name="T12" fmla="*/ 74494 w 89"/>
                    <a:gd name="T13" fmla="*/ 1516 h 206"/>
                    <a:gd name="T14" fmla="*/ 129224 w 89"/>
                    <a:gd name="T15" fmla="*/ 63661 h 206"/>
                    <a:gd name="T16" fmla="*/ 103379 w 89"/>
                    <a:gd name="T17" fmla="*/ 241003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206"/>
                    <a:gd name="T29" fmla="*/ 89 w 89"/>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206">
                      <a:moveTo>
                        <a:pt x="68" y="159"/>
                      </a:moveTo>
                      <a:cubicBezTo>
                        <a:pt x="67" y="181"/>
                        <a:pt x="59" y="206"/>
                        <a:pt x="38" y="205"/>
                      </a:cubicBezTo>
                      <a:cubicBezTo>
                        <a:pt x="38" y="205"/>
                        <a:pt x="38" y="205"/>
                        <a:pt x="38" y="205"/>
                      </a:cubicBezTo>
                      <a:cubicBezTo>
                        <a:pt x="16" y="204"/>
                        <a:pt x="0" y="186"/>
                        <a:pt x="1" y="165"/>
                      </a:cubicBezTo>
                      <a:cubicBezTo>
                        <a:pt x="8" y="37"/>
                        <a:pt x="8" y="37"/>
                        <a:pt x="8" y="37"/>
                      </a:cubicBezTo>
                      <a:cubicBezTo>
                        <a:pt x="10" y="16"/>
                        <a:pt x="28" y="0"/>
                        <a:pt x="49" y="1"/>
                      </a:cubicBezTo>
                      <a:cubicBezTo>
                        <a:pt x="49" y="1"/>
                        <a:pt x="49" y="1"/>
                        <a:pt x="49" y="1"/>
                      </a:cubicBezTo>
                      <a:cubicBezTo>
                        <a:pt x="70" y="2"/>
                        <a:pt x="89" y="21"/>
                        <a:pt x="85" y="42"/>
                      </a:cubicBezTo>
                      <a:cubicBezTo>
                        <a:pt x="81" y="71"/>
                        <a:pt x="70" y="102"/>
                        <a:pt x="68" y="159"/>
                      </a:cubicBez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97" name="Freeform 108"/>
                <p:cNvSpPr/>
                <p:nvPr/>
              </p:nvSpPr>
              <p:spPr bwMode="auto">
                <a:xfrm>
                  <a:off x="4707513" y="4918103"/>
                  <a:ext cx="133413" cy="312243"/>
                </a:xfrm>
                <a:custGeom>
                  <a:avLst/>
                  <a:gdLst>
                    <a:gd name="T0" fmla="*/ 31837 w 88"/>
                    <a:gd name="T1" fmla="*/ 241003 h 206"/>
                    <a:gd name="T2" fmla="*/ 77319 w 88"/>
                    <a:gd name="T3" fmla="*/ 310727 h 206"/>
                    <a:gd name="T4" fmla="*/ 77319 w 88"/>
                    <a:gd name="T5" fmla="*/ 310727 h 206"/>
                    <a:gd name="T6" fmla="*/ 131897 w 88"/>
                    <a:gd name="T7" fmla="*/ 250098 h 206"/>
                    <a:gd name="T8" fmla="*/ 121285 w 88"/>
                    <a:gd name="T9" fmla="*/ 56082 h 206"/>
                    <a:gd name="T10" fmla="*/ 59126 w 88"/>
                    <a:gd name="T11" fmla="*/ 1516 h 206"/>
                    <a:gd name="T12" fmla="*/ 59126 w 88"/>
                    <a:gd name="T13" fmla="*/ 1516 h 206"/>
                    <a:gd name="T14" fmla="*/ 4548 w 88"/>
                    <a:gd name="T15" fmla="*/ 63661 h 206"/>
                    <a:gd name="T16" fmla="*/ 31837 w 88"/>
                    <a:gd name="T17" fmla="*/ 241003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06"/>
                    <a:gd name="T29" fmla="*/ 88 w 88"/>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06">
                      <a:moveTo>
                        <a:pt x="21" y="159"/>
                      </a:moveTo>
                      <a:cubicBezTo>
                        <a:pt x="22" y="181"/>
                        <a:pt x="29" y="206"/>
                        <a:pt x="51" y="205"/>
                      </a:cubicBezTo>
                      <a:cubicBezTo>
                        <a:pt x="51" y="205"/>
                        <a:pt x="51" y="205"/>
                        <a:pt x="51" y="205"/>
                      </a:cubicBezTo>
                      <a:cubicBezTo>
                        <a:pt x="72" y="204"/>
                        <a:pt x="88" y="186"/>
                        <a:pt x="87" y="165"/>
                      </a:cubicBezTo>
                      <a:cubicBezTo>
                        <a:pt x="80" y="37"/>
                        <a:pt x="80" y="37"/>
                        <a:pt x="80" y="37"/>
                      </a:cubicBezTo>
                      <a:cubicBezTo>
                        <a:pt x="79" y="16"/>
                        <a:pt x="60" y="0"/>
                        <a:pt x="39" y="1"/>
                      </a:cubicBezTo>
                      <a:cubicBezTo>
                        <a:pt x="39" y="1"/>
                        <a:pt x="39" y="1"/>
                        <a:pt x="39" y="1"/>
                      </a:cubicBezTo>
                      <a:cubicBezTo>
                        <a:pt x="18" y="2"/>
                        <a:pt x="0" y="21"/>
                        <a:pt x="3" y="42"/>
                      </a:cubicBezTo>
                      <a:cubicBezTo>
                        <a:pt x="7" y="71"/>
                        <a:pt x="18" y="102"/>
                        <a:pt x="21" y="159"/>
                      </a:cubicBezTo>
                      <a:close/>
                    </a:path>
                  </a:pathLst>
                </a:custGeom>
                <a:solidFill>
                  <a:srgbClr val="FCF2D6"/>
                </a:solidFill>
                <a:ln w="9525">
                  <a:noFill/>
                  <a:miter lim="800000"/>
                </a:ln>
              </p:spPr>
              <p:txBody>
                <a:bodyPr/>
                <a:lstStyle/>
                <a:p>
                  <a:endParaRPr lang="zh-CN" altLang="en-US">
                    <a:latin typeface="Calibri" panose="020F0502020204030204" charset="0"/>
                  </a:endParaRPr>
                </a:p>
              </p:txBody>
            </p:sp>
            <p:sp>
              <p:nvSpPr>
                <p:cNvPr id="33898" name="Freeform 109"/>
                <p:cNvSpPr/>
                <p:nvPr/>
              </p:nvSpPr>
              <p:spPr bwMode="auto">
                <a:xfrm>
                  <a:off x="4778477" y="4328626"/>
                  <a:ext cx="1112721" cy="1195039"/>
                </a:xfrm>
                <a:custGeom>
                  <a:avLst/>
                  <a:gdLst>
                    <a:gd name="T0" fmla="*/ 1083878 w 733"/>
                    <a:gd name="T1" fmla="*/ 918677 h 787"/>
                    <a:gd name="T2" fmla="*/ 809114 w 733"/>
                    <a:gd name="T3" fmla="*/ 1195039 h 787"/>
                    <a:gd name="T4" fmla="*/ 305125 w 733"/>
                    <a:gd name="T5" fmla="*/ 1195039 h 787"/>
                    <a:gd name="T6" fmla="*/ 28843 w 733"/>
                    <a:gd name="T7" fmla="*/ 918677 h 787"/>
                    <a:gd name="T8" fmla="*/ 0 w 733"/>
                    <a:gd name="T9" fmla="*/ 276362 h 787"/>
                    <a:gd name="T10" fmla="*/ 276283 w 733"/>
                    <a:gd name="T11" fmla="*/ 0 h 787"/>
                    <a:gd name="T12" fmla="*/ 836438 w 733"/>
                    <a:gd name="T13" fmla="*/ 0 h 787"/>
                    <a:gd name="T14" fmla="*/ 1112721 w 733"/>
                    <a:gd name="T15" fmla="*/ 276362 h 787"/>
                    <a:gd name="T16" fmla="*/ 1083878 w 733"/>
                    <a:gd name="T17" fmla="*/ 918677 h 7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3"/>
                    <a:gd name="T28" fmla="*/ 0 h 787"/>
                    <a:gd name="T29" fmla="*/ 733 w 733"/>
                    <a:gd name="T30" fmla="*/ 787 h 7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3" h="787">
                      <a:moveTo>
                        <a:pt x="714" y="605"/>
                      </a:moveTo>
                      <a:cubicBezTo>
                        <a:pt x="714" y="706"/>
                        <a:pt x="633" y="787"/>
                        <a:pt x="533" y="787"/>
                      </a:cubicBezTo>
                      <a:cubicBezTo>
                        <a:pt x="201" y="787"/>
                        <a:pt x="201" y="787"/>
                        <a:pt x="201" y="787"/>
                      </a:cubicBezTo>
                      <a:cubicBezTo>
                        <a:pt x="100" y="787"/>
                        <a:pt x="19" y="706"/>
                        <a:pt x="19" y="605"/>
                      </a:cubicBezTo>
                      <a:cubicBezTo>
                        <a:pt x="0" y="182"/>
                        <a:pt x="0" y="182"/>
                        <a:pt x="0" y="182"/>
                      </a:cubicBezTo>
                      <a:cubicBezTo>
                        <a:pt x="0" y="82"/>
                        <a:pt x="82" y="0"/>
                        <a:pt x="182" y="0"/>
                      </a:cubicBezTo>
                      <a:cubicBezTo>
                        <a:pt x="551" y="0"/>
                        <a:pt x="551" y="0"/>
                        <a:pt x="551" y="0"/>
                      </a:cubicBezTo>
                      <a:cubicBezTo>
                        <a:pt x="651" y="0"/>
                        <a:pt x="733" y="82"/>
                        <a:pt x="733" y="182"/>
                      </a:cubicBezTo>
                      <a:lnTo>
                        <a:pt x="714" y="605"/>
                      </a:ln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99" name="Freeform 110"/>
                <p:cNvSpPr/>
                <p:nvPr/>
              </p:nvSpPr>
              <p:spPr bwMode="auto">
                <a:xfrm>
                  <a:off x="5332945" y="4328626"/>
                  <a:ext cx="555414" cy="1195039"/>
                </a:xfrm>
                <a:custGeom>
                  <a:avLst/>
                  <a:gdLst>
                    <a:gd name="T0" fmla="*/ 279225 w 366"/>
                    <a:gd name="T1" fmla="*/ 0 h 787"/>
                    <a:gd name="T2" fmla="*/ 0 w 366"/>
                    <a:gd name="T3" fmla="*/ 0 h 787"/>
                    <a:gd name="T4" fmla="*/ 0 w 366"/>
                    <a:gd name="T5" fmla="*/ 1195039 h 787"/>
                    <a:gd name="T6" fmla="*/ 251909 w 366"/>
                    <a:gd name="T7" fmla="*/ 1195039 h 787"/>
                    <a:gd name="T8" fmla="*/ 528099 w 366"/>
                    <a:gd name="T9" fmla="*/ 918677 h 787"/>
                    <a:gd name="T10" fmla="*/ 555414 w 366"/>
                    <a:gd name="T11" fmla="*/ 276362 h 787"/>
                    <a:gd name="T12" fmla="*/ 279225 w 366"/>
                    <a:gd name="T13" fmla="*/ 0 h 787"/>
                    <a:gd name="T14" fmla="*/ 0 60000 65536"/>
                    <a:gd name="T15" fmla="*/ 0 60000 65536"/>
                    <a:gd name="T16" fmla="*/ 0 60000 65536"/>
                    <a:gd name="T17" fmla="*/ 0 60000 65536"/>
                    <a:gd name="T18" fmla="*/ 0 60000 65536"/>
                    <a:gd name="T19" fmla="*/ 0 60000 65536"/>
                    <a:gd name="T20" fmla="*/ 0 60000 65536"/>
                    <a:gd name="T21" fmla="*/ 0 w 366"/>
                    <a:gd name="T22" fmla="*/ 0 h 787"/>
                    <a:gd name="T23" fmla="*/ 366 w 366"/>
                    <a:gd name="T24" fmla="*/ 787 h 7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 h="787">
                      <a:moveTo>
                        <a:pt x="184" y="0"/>
                      </a:moveTo>
                      <a:cubicBezTo>
                        <a:pt x="0" y="0"/>
                        <a:pt x="0" y="0"/>
                        <a:pt x="0" y="0"/>
                      </a:cubicBezTo>
                      <a:cubicBezTo>
                        <a:pt x="0" y="787"/>
                        <a:pt x="0" y="787"/>
                        <a:pt x="0" y="787"/>
                      </a:cubicBezTo>
                      <a:cubicBezTo>
                        <a:pt x="166" y="787"/>
                        <a:pt x="166" y="787"/>
                        <a:pt x="166" y="787"/>
                      </a:cubicBezTo>
                      <a:cubicBezTo>
                        <a:pt x="267" y="787"/>
                        <a:pt x="348" y="706"/>
                        <a:pt x="348" y="605"/>
                      </a:cubicBezTo>
                      <a:cubicBezTo>
                        <a:pt x="366" y="182"/>
                        <a:pt x="366" y="182"/>
                        <a:pt x="366" y="182"/>
                      </a:cubicBezTo>
                      <a:cubicBezTo>
                        <a:pt x="366" y="82"/>
                        <a:pt x="285" y="0"/>
                        <a:pt x="184" y="0"/>
                      </a:cubicBez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900" name="Freeform 111"/>
                <p:cNvSpPr/>
                <p:nvPr/>
              </p:nvSpPr>
              <p:spPr bwMode="auto">
                <a:xfrm>
                  <a:off x="4778477" y="4614376"/>
                  <a:ext cx="567715" cy="1072981"/>
                </a:xfrm>
                <a:custGeom>
                  <a:avLst/>
                  <a:gdLst>
                    <a:gd name="T0" fmla="*/ 309663 w 374"/>
                    <a:gd name="T1" fmla="*/ 679909 h 707"/>
                    <a:gd name="T2" fmla="*/ 31877 w 374"/>
                    <a:gd name="T3" fmla="*/ 458331 h 707"/>
                    <a:gd name="T4" fmla="*/ 18215 w 374"/>
                    <a:gd name="T5" fmla="*/ 0 h 707"/>
                    <a:gd name="T6" fmla="*/ 0 w 374"/>
                    <a:gd name="T7" fmla="*/ 142659 h 707"/>
                    <a:gd name="T8" fmla="*/ 12144 w 374"/>
                    <a:gd name="T9" fmla="*/ 824086 h 707"/>
                    <a:gd name="T10" fmla="*/ 262606 w 374"/>
                    <a:gd name="T11" fmla="*/ 1072981 h 707"/>
                    <a:gd name="T12" fmla="*/ 554053 w 374"/>
                    <a:gd name="T13" fmla="*/ 1072981 h 707"/>
                    <a:gd name="T14" fmla="*/ 567715 w 374"/>
                    <a:gd name="T15" fmla="*/ 904522 h 707"/>
                    <a:gd name="T16" fmla="*/ 554053 w 374"/>
                    <a:gd name="T17" fmla="*/ 652591 h 707"/>
                    <a:gd name="T18" fmla="*/ 309663 w 374"/>
                    <a:gd name="T19" fmla="*/ 679909 h 7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07"/>
                    <a:gd name="T32" fmla="*/ 374 w 374"/>
                    <a:gd name="T33" fmla="*/ 707 h 7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07">
                      <a:moveTo>
                        <a:pt x="204" y="448"/>
                      </a:moveTo>
                      <a:cubicBezTo>
                        <a:pt x="99" y="463"/>
                        <a:pt x="21" y="408"/>
                        <a:pt x="21" y="302"/>
                      </a:cubicBezTo>
                      <a:cubicBezTo>
                        <a:pt x="12" y="0"/>
                        <a:pt x="12" y="0"/>
                        <a:pt x="12" y="0"/>
                      </a:cubicBezTo>
                      <a:cubicBezTo>
                        <a:pt x="4" y="21"/>
                        <a:pt x="0" y="43"/>
                        <a:pt x="0" y="94"/>
                      </a:cubicBezTo>
                      <a:cubicBezTo>
                        <a:pt x="8" y="543"/>
                        <a:pt x="8" y="543"/>
                        <a:pt x="8" y="543"/>
                      </a:cubicBezTo>
                      <a:cubicBezTo>
                        <a:pt x="8" y="621"/>
                        <a:pt x="67" y="707"/>
                        <a:pt x="173" y="707"/>
                      </a:cubicBezTo>
                      <a:cubicBezTo>
                        <a:pt x="365" y="707"/>
                        <a:pt x="365" y="707"/>
                        <a:pt x="365" y="707"/>
                      </a:cubicBezTo>
                      <a:cubicBezTo>
                        <a:pt x="374" y="596"/>
                        <a:pt x="374" y="596"/>
                        <a:pt x="374" y="596"/>
                      </a:cubicBezTo>
                      <a:cubicBezTo>
                        <a:pt x="365" y="430"/>
                        <a:pt x="365" y="430"/>
                        <a:pt x="365" y="430"/>
                      </a:cubicBezTo>
                      <a:cubicBezTo>
                        <a:pt x="265" y="430"/>
                        <a:pt x="244" y="442"/>
                        <a:pt x="204" y="448"/>
                      </a:cubicBez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901" name="Freeform 112"/>
                <p:cNvSpPr/>
                <p:nvPr/>
              </p:nvSpPr>
              <p:spPr bwMode="auto">
                <a:xfrm>
                  <a:off x="5332945" y="4614376"/>
                  <a:ext cx="558253" cy="1072981"/>
                </a:xfrm>
                <a:custGeom>
                  <a:avLst/>
                  <a:gdLst>
                    <a:gd name="T0" fmla="*/ 558253 w 368"/>
                    <a:gd name="T1" fmla="*/ 142659 h 707"/>
                    <a:gd name="T2" fmla="*/ 540049 w 368"/>
                    <a:gd name="T3" fmla="*/ 0 h 707"/>
                    <a:gd name="T4" fmla="*/ 526396 w 368"/>
                    <a:gd name="T5" fmla="*/ 458331 h 707"/>
                    <a:gd name="T6" fmla="*/ 248787 w 368"/>
                    <a:gd name="T7" fmla="*/ 679909 h 707"/>
                    <a:gd name="T8" fmla="*/ 3034 w 368"/>
                    <a:gd name="T9" fmla="*/ 652591 h 707"/>
                    <a:gd name="T10" fmla="*/ 0 w 368"/>
                    <a:gd name="T11" fmla="*/ 652591 h 707"/>
                    <a:gd name="T12" fmla="*/ 0 w 368"/>
                    <a:gd name="T13" fmla="*/ 1072981 h 707"/>
                    <a:gd name="T14" fmla="*/ 297330 w 368"/>
                    <a:gd name="T15" fmla="*/ 1072981 h 707"/>
                    <a:gd name="T16" fmla="*/ 546117 w 368"/>
                    <a:gd name="T17" fmla="*/ 824086 h 707"/>
                    <a:gd name="T18" fmla="*/ 558253 w 368"/>
                    <a:gd name="T19" fmla="*/ 142659 h 7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707"/>
                    <a:gd name="T32" fmla="*/ 368 w 368"/>
                    <a:gd name="T33" fmla="*/ 707 h 7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707">
                      <a:moveTo>
                        <a:pt x="368" y="94"/>
                      </a:moveTo>
                      <a:cubicBezTo>
                        <a:pt x="368" y="43"/>
                        <a:pt x="364" y="21"/>
                        <a:pt x="356" y="0"/>
                      </a:cubicBezTo>
                      <a:cubicBezTo>
                        <a:pt x="347" y="302"/>
                        <a:pt x="347" y="302"/>
                        <a:pt x="347" y="302"/>
                      </a:cubicBezTo>
                      <a:cubicBezTo>
                        <a:pt x="347" y="408"/>
                        <a:pt x="269" y="463"/>
                        <a:pt x="164" y="448"/>
                      </a:cubicBezTo>
                      <a:cubicBezTo>
                        <a:pt x="124" y="442"/>
                        <a:pt x="103" y="430"/>
                        <a:pt x="2" y="430"/>
                      </a:cubicBezTo>
                      <a:cubicBezTo>
                        <a:pt x="1" y="430"/>
                        <a:pt x="1" y="430"/>
                        <a:pt x="0" y="430"/>
                      </a:cubicBezTo>
                      <a:cubicBezTo>
                        <a:pt x="0" y="707"/>
                        <a:pt x="0" y="707"/>
                        <a:pt x="0" y="707"/>
                      </a:cubicBezTo>
                      <a:cubicBezTo>
                        <a:pt x="196" y="707"/>
                        <a:pt x="196" y="707"/>
                        <a:pt x="196" y="707"/>
                      </a:cubicBezTo>
                      <a:cubicBezTo>
                        <a:pt x="301" y="707"/>
                        <a:pt x="360" y="621"/>
                        <a:pt x="360" y="543"/>
                      </a:cubicBezTo>
                      <a:lnTo>
                        <a:pt x="368" y="94"/>
                      </a:ln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902" name="Freeform 113"/>
                <p:cNvSpPr/>
                <p:nvPr/>
              </p:nvSpPr>
              <p:spPr bwMode="auto">
                <a:xfrm>
                  <a:off x="4512597" y="5844424"/>
                  <a:ext cx="425786" cy="1045541"/>
                </a:xfrm>
                <a:custGeom>
                  <a:avLst/>
                  <a:gdLst>
                    <a:gd name="T0" fmla="*/ 247868 w 280"/>
                    <a:gd name="T1" fmla="*/ 1045541 h 689"/>
                    <a:gd name="T2" fmla="*/ 228100 w 280"/>
                    <a:gd name="T3" fmla="*/ 817920 h 689"/>
                    <a:gd name="T4" fmla="*/ 396893 w 280"/>
                    <a:gd name="T5" fmla="*/ 356607 h 689"/>
                    <a:gd name="T6" fmla="*/ 424265 w 280"/>
                    <a:gd name="T7" fmla="*/ 154783 h 689"/>
                    <a:gd name="T8" fmla="*/ 398414 w 280"/>
                    <a:gd name="T9" fmla="*/ 0 h 689"/>
                    <a:gd name="T10" fmla="*/ 0 w 280"/>
                    <a:gd name="T11" fmla="*/ 817920 h 689"/>
                    <a:gd name="T12" fmla="*/ 13686 w 280"/>
                    <a:gd name="T13" fmla="*/ 1045541 h 689"/>
                    <a:gd name="T14" fmla="*/ 247868 w 280"/>
                    <a:gd name="T15" fmla="*/ 1045541 h 689"/>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689"/>
                    <a:gd name="T26" fmla="*/ 280 w 280"/>
                    <a:gd name="T27" fmla="*/ 689 h 6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689">
                      <a:moveTo>
                        <a:pt x="163" y="689"/>
                      </a:moveTo>
                      <a:cubicBezTo>
                        <a:pt x="155" y="646"/>
                        <a:pt x="150" y="596"/>
                        <a:pt x="150" y="539"/>
                      </a:cubicBezTo>
                      <a:cubicBezTo>
                        <a:pt x="150" y="356"/>
                        <a:pt x="216" y="271"/>
                        <a:pt x="261" y="235"/>
                      </a:cubicBezTo>
                      <a:cubicBezTo>
                        <a:pt x="280" y="219"/>
                        <a:pt x="279" y="102"/>
                        <a:pt x="279" y="102"/>
                      </a:cubicBezTo>
                      <a:cubicBezTo>
                        <a:pt x="262" y="0"/>
                        <a:pt x="262" y="0"/>
                        <a:pt x="262" y="0"/>
                      </a:cubicBezTo>
                      <a:cubicBezTo>
                        <a:pt x="171" y="33"/>
                        <a:pt x="0" y="189"/>
                        <a:pt x="0" y="539"/>
                      </a:cubicBezTo>
                      <a:cubicBezTo>
                        <a:pt x="0" y="593"/>
                        <a:pt x="3" y="643"/>
                        <a:pt x="9" y="689"/>
                      </a:cubicBezTo>
                      <a:lnTo>
                        <a:pt x="163" y="689"/>
                      </a:lnTo>
                      <a:close/>
                    </a:path>
                  </a:pathLst>
                </a:custGeom>
                <a:solidFill>
                  <a:srgbClr val="F3764B"/>
                </a:solidFill>
                <a:ln w="9525">
                  <a:noFill/>
                  <a:miter lim="800000"/>
                </a:ln>
              </p:spPr>
              <p:txBody>
                <a:bodyPr/>
                <a:lstStyle/>
                <a:p>
                  <a:endParaRPr lang="zh-CN" altLang="en-US">
                    <a:latin typeface="Calibri" panose="020F0502020204030204" charset="0"/>
                  </a:endParaRPr>
                </a:p>
              </p:txBody>
            </p:sp>
            <p:sp>
              <p:nvSpPr>
                <p:cNvPr id="33903" name="Freeform 114"/>
                <p:cNvSpPr/>
                <p:nvPr/>
              </p:nvSpPr>
              <p:spPr bwMode="auto">
                <a:xfrm>
                  <a:off x="5745485" y="5844424"/>
                  <a:ext cx="424840" cy="1045541"/>
                </a:xfrm>
                <a:custGeom>
                  <a:avLst/>
                  <a:gdLst>
                    <a:gd name="T0" fmla="*/ 197247 w 280"/>
                    <a:gd name="T1" fmla="*/ 817920 h 689"/>
                    <a:gd name="T2" fmla="*/ 177522 w 280"/>
                    <a:gd name="T3" fmla="*/ 1045541 h 689"/>
                    <a:gd name="T4" fmla="*/ 411184 w 280"/>
                    <a:gd name="T5" fmla="*/ 1045541 h 689"/>
                    <a:gd name="T6" fmla="*/ 424840 w 280"/>
                    <a:gd name="T7" fmla="*/ 817920 h 689"/>
                    <a:gd name="T8" fmla="*/ 27311 w 280"/>
                    <a:gd name="T9" fmla="*/ 0 h 689"/>
                    <a:gd name="T10" fmla="*/ 0 w 280"/>
                    <a:gd name="T11" fmla="*/ 154783 h 689"/>
                    <a:gd name="T12" fmla="*/ 28828 w 280"/>
                    <a:gd name="T13" fmla="*/ 356607 h 689"/>
                    <a:gd name="T14" fmla="*/ 197247 w 280"/>
                    <a:gd name="T15" fmla="*/ 817920 h 689"/>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689"/>
                    <a:gd name="T26" fmla="*/ 280 w 280"/>
                    <a:gd name="T27" fmla="*/ 689 h 6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689">
                      <a:moveTo>
                        <a:pt x="130" y="539"/>
                      </a:moveTo>
                      <a:cubicBezTo>
                        <a:pt x="130" y="596"/>
                        <a:pt x="125" y="646"/>
                        <a:pt x="117" y="689"/>
                      </a:cubicBezTo>
                      <a:cubicBezTo>
                        <a:pt x="271" y="689"/>
                        <a:pt x="271" y="689"/>
                        <a:pt x="271" y="689"/>
                      </a:cubicBezTo>
                      <a:cubicBezTo>
                        <a:pt x="277" y="643"/>
                        <a:pt x="280" y="593"/>
                        <a:pt x="280" y="539"/>
                      </a:cubicBezTo>
                      <a:cubicBezTo>
                        <a:pt x="280" y="189"/>
                        <a:pt x="109" y="33"/>
                        <a:pt x="18" y="0"/>
                      </a:cubicBezTo>
                      <a:cubicBezTo>
                        <a:pt x="0" y="102"/>
                        <a:pt x="0" y="102"/>
                        <a:pt x="0" y="102"/>
                      </a:cubicBezTo>
                      <a:cubicBezTo>
                        <a:pt x="0" y="102"/>
                        <a:pt x="0" y="219"/>
                        <a:pt x="19" y="235"/>
                      </a:cubicBezTo>
                      <a:cubicBezTo>
                        <a:pt x="63" y="271"/>
                        <a:pt x="130" y="356"/>
                        <a:pt x="130" y="539"/>
                      </a:cubicBezTo>
                      <a:close/>
                    </a:path>
                  </a:pathLst>
                </a:custGeom>
                <a:solidFill>
                  <a:srgbClr val="E96642"/>
                </a:solidFill>
                <a:ln w="9525">
                  <a:noFill/>
                  <a:miter lim="800000"/>
                </a:ln>
              </p:spPr>
              <p:txBody>
                <a:bodyPr/>
                <a:lstStyle/>
                <a:p>
                  <a:endParaRPr lang="zh-CN" altLang="en-US">
                    <a:latin typeface="Calibri" panose="020F0502020204030204" charset="0"/>
                  </a:endParaRPr>
                </a:p>
              </p:txBody>
            </p:sp>
          </p:grpSp>
        </p:grpSp>
        <p:grpSp>
          <p:nvGrpSpPr>
            <p:cNvPr id="33799" name="组合 17484"/>
            <p:cNvGrpSpPr/>
            <p:nvPr/>
          </p:nvGrpSpPr>
          <p:grpSpPr bwMode="auto">
            <a:xfrm>
              <a:off x="9708" y="6818"/>
              <a:ext cx="2945" cy="4285"/>
              <a:chOff x="6164648" y="4328626"/>
              <a:chExt cx="1869674" cy="2721246"/>
            </a:xfrm>
          </p:grpSpPr>
          <p:sp>
            <p:nvSpPr>
              <p:cNvPr id="33875" name="Freeform 115"/>
              <p:cNvSpPr/>
              <p:nvPr/>
            </p:nvSpPr>
            <p:spPr bwMode="auto">
              <a:xfrm>
                <a:off x="7076776" y="5603146"/>
                <a:ext cx="135305" cy="163691"/>
              </a:xfrm>
              <a:custGeom>
                <a:avLst/>
                <a:gdLst>
                  <a:gd name="T0" fmla="*/ 135305 w 143"/>
                  <a:gd name="T1" fmla="*/ 0 h 173"/>
                  <a:gd name="T2" fmla="*/ 14193 w 143"/>
                  <a:gd name="T3" fmla="*/ 0 h 173"/>
                  <a:gd name="T4" fmla="*/ 0 w 143"/>
                  <a:gd name="T5" fmla="*/ 80426 h 173"/>
                  <a:gd name="T6" fmla="*/ 14193 w 143"/>
                  <a:gd name="T7" fmla="*/ 163691 h 173"/>
                  <a:gd name="T8" fmla="*/ 135305 w 143"/>
                  <a:gd name="T9" fmla="*/ 163691 h 173"/>
                  <a:gd name="T10" fmla="*/ 135305 w 143"/>
                  <a:gd name="T11" fmla="*/ 0 h 173"/>
                  <a:gd name="T12" fmla="*/ 0 60000 65536"/>
                  <a:gd name="T13" fmla="*/ 0 60000 65536"/>
                  <a:gd name="T14" fmla="*/ 0 60000 65536"/>
                  <a:gd name="T15" fmla="*/ 0 60000 65536"/>
                  <a:gd name="T16" fmla="*/ 0 60000 65536"/>
                  <a:gd name="T17" fmla="*/ 0 60000 65536"/>
                  <a:gd name="T18" fmla="*/ 0 w 143"/>
                  <a:gd name="T19" fmla="*/ 0 h 173"/>
                  <a:gd name="T20" fmla="*/ 143 w 143"/>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43" h="173">
                    <a:moveTo>
                      <a:pt x="143" y="0"/>
                    </a:moveTo>
                    <a:lnTo>
                      <a:pt x="15" y="0"/>
                    </a:lnTo>
                    <a:lnTo>
                      <a:pt x="0" y="85"/>
                    </a:lnTo>
                    <a:lnTo>
                      <a:pt x="15" y="173"/>
                    </a:lnTo>
                    <a:lnTo>
                      <a:pt x="143" y="173"/>
                    </a:lnTo>
                    <a:lnTo>
                      <a:pt x="143" y="0"/>
                    </a:ln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76" name="Rectangle 116"/>
              <p:cNvSpPr>
                <a:spLocks noChangeArrowheads="1"/>
              </p:cNvSpPr>
              <p:nvPr/>
            </p:nvSpPr>
            <p:spPr bwMode="auto">
              <a:xfrm>
                <a:off x="6968910" y="5603146"/>
                <a:ext cx="122059" cy="163691"/>
              </a:xfrm>
              <a:prstGeom prst="rect">
                <a:avLst/>
              </a:prstGeom>
              <a:solidFill>
                <a:srgbClr val="FCF2D6"/>
              </a:solidFill>
              <a:ln w="9525">
                <a:noFill/>
                <a:miter lim="800000"/>
              </a:ln>
            </p:spPr>
            <p:txBody>
              <a:bodyPr/>
              <a:lstStyle/>
              <a:p>
                <a:endParaRPr lang="zh-CN" altLang="en-US">
                  <a:latin typeface="Calibri" panose="020F0502020204030204" charset="0"/>
                </a:endParaRPr>
              </a:p>
            </p:txBody>
          </p:sp>
          <p:sp>
            <p:nvSpPr>
              <p:cNvPr id="33877" name="Freeform 117"/>
              <p:cNvSpPr/>
              <p:nvPr/>
            </p:nvSpPr>
            <p:spPr bwMode="auto">
              <a:xfrm>
                <a:off x="6164648" y="5756429"/>
                <a:ext cx="675581" cy="1293443"/>
              </a:xfrm>
              <a:custGeom>
                <a:avLst/>
                <a:gdLst>
                  <a:gd name="T0" fmla="*/ 44027 w 445"/>
                  <a:gd name="T1" fmla="*/ 1293443 h 852"/>
                  <a:gd name="T2" fmla="*/ 221651 w 445"/>
                  <a:gd name="T3" fmla="*/ 238346 h 852"/>
                  <a:gd name="T4" fmla="*/ 579937 w 445"/>
                  <a:gd name="T5" fmla="*/ 4554 h 852"/>
                  <a:gd name="T6" fmla="*/ 675581 w 445"/>
                  <a:gd name="T7" fmla="*/ 350687 h 852"/>
                  <a:gd name="T8" fmla="*/ 423567 w 445"/>
                  <a:gd name="T9" fmla="*/ 475173 h 852"/>
                  <a:gd name="T10" fmla="*/ 318814 w 445"/>
                  <a:gd name="T11" fmla="*/ 1290407 h 852"/>
                  <a:gd name="T12" fmla="*/ 44027 w 445"/>
                  <a:gd name="T13" fmla="*/ 1293443 h 852"/>
                  <a:gd name="T14" fmla="*/ 0 60000 65536"/>
                  <a:gd name="T15" fmla="*/ 0 60000 65536"/>
                  <a:gd name="T16" fmla="*/ 0 60000 65536"/>
                  <a:gd name="T17" fmla="*/ 0 60000 65536"/>
                  <a:gd name="T18" fmla="*/ 0 60000 65536"/>
                  <a:gd name="T19" fmla="*/ 0 60000 65536"/>
                  <a:gd name="T20" fmla="*/ 0 60000 65536"/>
                  <a:gd name="T21" fmla="*/ 0 w 445"/>
                  <a:gd name="T22" fmla="*/ 0 h 852"/>
                  <a:gd name="T23" fmla="*/ 445 w 445"/>
                  <a:gd name="T24" fmla="*/ 852 h 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852">
                    <a:moveTo>
                      <a:pt x="29" y="852"/>
                    </a:moveTo>
                    <a:cubicBezTo>
                      <a:pt x="0" y="563"/>
                      <a:pt x="40" y="299"/>
                      <a:pt x="146" y="157"/>
                    </a:cubicBezTo>
                    <a:cubicBezTo>
                      <a:pt x="261" y="3"/>
                      <a:pt x="339" y="0"/>
                      <a:pt x="382" y="3"/>
                    </a:cubicBezTo>
                    <a:cubicBezTo>
                      <a:pt x="445" y="231"/>
                      <a:pt x="445" y="231"/>
                      <a:pt x="445" y="231"/>
                    </a:cubicBezTo>
                    <a:cubicBezTo>
                      <a:pt x="421" y="230"/>
                      <a:pt x="340" y="231"/>
                      <a:pt x="279" y="313"/>
                    </a:cubicBezTo>
                    <a:cubicBezTo>
                      <a:pt x="213" y="402"/>
                      <a:pt x="189" y="634"/>
                      <a:pt x="210" y="850"/>
                    </a:cubicBezTo>
                    <a:lnTo>
                      <a:pt x="29" y="852"/>
                    </a:lnTo>
                    <a:close/>
                  </a:path>
                </a:pathLst>
              </a:custGeom>
              <a:solidFill>
                <a:srgbClr val="E9B540"/>
              </a:solidFill>
              <a:ln w="9525">
                <a:noFill/>
                <a:miter lim="800000"/>
              </a:ln>
            </p:spPr>
            <p:txBody>
              <a:bodyPr/>
              <a:lstStyle/>
              <a:p>
                <a:endParaRPr lang="zh-CN" altLang="en-US">
                  <a:latin typeface="Calibri" panose="020F0502020204030204" charset="0"/>
                </a:endParaRPr>
              </a:p>
            </p:txBody>
          </p:sp>
          <p:sp>
            <p:nvSpPr>
              <p:cNvPr id="33878" name="Freeform 118"/>
              <p:cNvSpPr/>
              <p:nvPr/>
            </p:nvSpPr>
            <p:spPr bwMode="auto">
              <a:xfrm>
                <a:off x="7358741" y="5754536"/>
                <a:ext cx="675581" cy="1288712"/>
              </a:xfrm>
              <a:custGeom>
                <a:avLst/>
                <a:gdLst>
                  <a:gd name="T0" fmla="*/ 631554 w 445"/>
                  <a:gd name="T1" fmla="*/ 1288712 h 849"/>
                  <a:gd name="T2" fmla="*/ 453930 w 445"/>
                  <a:gd name="T3" fmla="*/ 233759 h 849"/>
                  <a:gd name="T4" fmla="*/ 101717 w 445"/>
                  <a:gd name="T5" fmla="*/ 6072 h 849"/>
                  <a:gd name="T6" fmla="*/ 0 w 445"/>
                  <a:gd name="T7" fmla="*/ 346085 h 849"/>
                  <a:gd name="T8" fmla="*/ 252015 w 445"/>
                  <a:gd name="T9" fmla="*/ 470554 h 849"/>
                  <a:gd name="T10" fmla="*/ 356767 w 445"/>
                  <a:gd name="T11" fmla="*/ 1285676 h 849"/>
                  <a:gd name="T12" fmla="*/ 631554 w 445"/>
                  <a:gd name="T13" fmla="*/ 1288712 h 849"/>
                  <a:gd name="T14" fmla="*/ 0 60000 65536"/>
                  <a:gd name="T15" fmla="*/ 0 60000 65536"/>
                  <a:gd name="T16" fmla="*/ 0 60000 65536"/>
                  <a:gd name="T17" fmla="*/ 0 60000 65536"/>
                  <a:gd name="T18" fmla="*/ 0 60000 65536"/>
                  <a:gd name="T19" fmla="*/ 0 60000 65536"/>
                  <a:gd name="T20" fmla="*/ 0 60000 65536"/>
                  <a:gd name="T21" fmla="*/ 0 w 445"/>
                  <a:gd name="T22" fmla="*/ 0 h 849"/>
                  <a:gd name="T23" fmla="*/ 445 w 445"/>
                  <a:gd name="T24" fmla="*/ 849 h 8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849">
                    <a:moveTo>
                      <a:pt x="416" y="849"/>
                    </a:moveTo>
                    <a:cubicBezTo>
                      <a:pt x="445" y="560"/>
                      <a:pt x="405" y="296"/>
                      <a:pt x="299" y="154"/>
                    </a:cubicBezTo>
                    <a:cubicBezTo>
                      <a:pt x="184" y="0"/>
                      <a:pt x="110" y="1"/>
                      <a:pt x="67" y="4"/>
                    </a:cubicBezTo>
                    <a:cubicBezTo>
                      <a:pt x="0" y="228"/>
                      <a:pt x="0" y="228"/>
                      <a:pt x="0" y="228"/>
                    </a:cubicBezTo>
                    <a:cubicBezTo>
                      <a:pt x="24" y="227"/>
                      <a:pt x="105" y="228"/>
                      <a:pt x="166" y="310"/>
                    </a:cubicBezTo>
                    <a:cubicBezTo>
                      <a:pt x="232" y="399"/>
                      <a:pt x="256" y="631"/>
                      <a:pt x="235" y="847"/>
                    </a:cubicBezTo>
                    <a:lnTo>
                      <a:pt x="416" y="849"/>
                    </a:lnTo>
                    <a:close/>
                  </a:path>
                </a:pathLst>
              </a:custGeom>
              <a:solidFill>
                <a:srgbClr val="E1A836"/>
              </a:solidFill>
              <a:ln w="9525">
                <a:noFill/>
                <a:miter lim="800000"/>
              </a:ln>
            </p:spPr>
            <p:txBody>
              <a:bodyPr/>
              <a:lstStyle/>
              <a:p>
                <a:endParaRPr lang="zh-CN" altLang="en-US">
                  <a:latin typeface="Calibri" panose="020F0502020204030204" charset="0"/>
                </a:endParaRPr>
              </a:p>
            </p:txBody>
          </p:sp>
          <p:sp>
            <p:nvSpPr>
              <p:cNvPr id="33879" name="Freeform 119"/>
              <p:cNvSpPr/>
              <p:nvPr/>
            </p:nvSpPr>
            <p:spPr bwMode="auto">
              <a:xfrm>
                <a:off x="6584757" y="5760213"/>
                <a:ext cx="521351" cy="1282089"/>
              </a:xfrm>
              <a:custGeom>
                <a:avLst/>
                <a:gdLst>
                  <a:gd name="T0" fmla="*/ 148957 w 343"/>
                  <a:gd name="T1" fmla="*/ 0 h 844"/>
                  <a:gd name="T2" fmla="*/ 0 w 343"/>
                  <a:gd name="T3" fmla="*/ 233936 h 844"/>
                  <a:gd name="T4" fmla="*/ 42559 w 343"/>
                  <a:gd name="T5" fmla="*/ 1282089 h 844"/>
                  <a:gd name="T6" fmla="*/ 509191 w 343"/>
                  <a:gd name="T7" fmla="*/ 1282089 h 844"/>
                  <a:gd name="T8" fmla="*/ 521351 w 343"/>
                  <a:gd name="T9" fmla="*/ 707883 h 844"/>
                  <a:gd name="T10" fmla="*/ 509191 w 343"/>
                  <a:gd name="T11" fmla="*/ 0 h 844"/>
                  <a:gd name="T12" fmla="*/ 148957 w 343"/>
                  <a:gd name="T13" fmla="*/ 0 h 844"/>
                  <a:gd name="T14" fmla="*/ 0 60000 65536"/>
                  <a:gd name="T15" fmla="*/ 0 60000 65536"/>
                  <a:gd name="T16" fmla="*/ 0 60000 65536"/>
                  <a:gd name="T17" fmla="*/ 0 60000 65536"/>
                  <a:gd name="T18" fmla="*/ 0 60000 65536"/>
                  <a:gd name="T19" fmla="*/ 0 60000 65536"/>
                  <a:gd name="T20" fmla="*/ 0 60000 65536"/>
                  <a:gd name="T21" fmla="*/ 0 w 343"/>
                  <a:gd name="T22" fmla="*/ 0 h 844"/>
                  <a:gd name="T23" fmla="*/ 343 w 343"/>
                  <a:gd name="T24" fmla="*/ 844 h 8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844">
                    <a:moveTo>
                      <a:pt x="98" y="0"/>
                    </a:moveTo>
                    <a:cubicBezTo>
                      <a:pt x="44" y="0"/>
                      <a:pt x="0" y="55"/>
                      <a:pt x="0" y="154"/>
                    </a:cubicBezTo>
                    <a:cubicBezTo>
                      <a:pt x="28" y="844"/>
                      <a:pt x="28" y="844"/>
                      <a:pt x="28" y="844"/>
                    </a:cubicBezTo>
                    <a:cubicBezTo>
                      <a:pt x="335" y="844"/>
                      <a:pt x="335" y="844"/>
                      <a:pt x="335" y="844"/>
                    </a:cubicBezTo>
                    <a:cubicBezTo>
                      <a:pt x="343" y="466"/>
                      <a:pt x="343" y="466"/>
                      <a:pt x="343" y="466"/>
                    </a:cubicBezTo>
                    <a:cubicBezTo>
                      <a:pt x="335" y="0"/>
                      <a:pt x="335" y="0"/>
                      <a:pt x="335" y="0"/>
                    </a:cubicBezTo>
                    <a:lnTo>
                      <a:pt x="98" y="0"/>
                    </a:lnTo>
                    <a:close/>
                  </a:path>
                </a:pathLst>
              </a:custGeom>
              <a:solidFill>
                <a:srgbClr val="E9B540"/>
              </a:solidFill>
              <a:ln w="9525">
                <a:noFill/>
                <a:miter lim="800000"/>
              </a:ln>
            </p:spPr>
            <p:txBody>
              <a:bodyPr/>
              <a:lstStyle/>
              <a:p>
                <a:endParaRPr lang="zh-CN" altLang="en-US">
                  <a:latin typeface="Calibri" panose="020F0502020204030204" charset="0"/>
                </a:endParaRPr>
              </a:p>
            </p:txBody>
          </p:sp>
          <p:sp>
            <p:nvSpPr>
              <p:cNvPr id="33880" name="Freeform 120"/>
              <p:cNvSpPr/>
              <p:nvPr/>
            </p:nvSpPr>
            <p:spPr bwMode="auto">
              <a:xfrm>
                <a:off x="7090969" y="5760213"/>
                <a:ext cx="508105" cy="1282089"/>
              </a:xfrm>
              <a:custGeom>
                <a:avLst/>
                <a:gdLst>
                  <a:gd name="T0" fmla="*/ 508105 w 335"/>
                  <a:gd name="T1" fmla="*/ 233936 h 844"/>
                  <a:gd name="T2" fmla="*/ 359465 w 335"/>
                  <a:gd name="T3" fmla="*/ 0 h 844"/>
                  <a:gd name="T4" fmla="*/ 0 w 335"/>
                  <a:gd name="T5" fmla="*/ 0 h 844"/>
                  <a:gd name="T6" fmla="*/ 0 w 335"/>
                  <a:gd name="T7" fmla="*/ 1282089 h 844"/>
                  <a:gd name="T8" fmla="*/ 462603 w 335"/>
                  <a:gd name="T9" fmla="*/ 1282089 h 844"/>
                  <a:gd name="T10" fmla="*/ 508105 w 335"/>
                  <a:gd name="T11" fmla="*/ 233936 h 844"/>
                  <a:gd name="T12" fmla="*/ 0 60000 65536"/>
                  <a:gd name="T13" fmla="*/ 0 60000 65536"/>
                  <a:gd name="T14" fmla="*/ 0 60000 65536"/>
                  <a:gd name="T15" fmla="*/ 0 60000 65536"/>
                  <a:gd name="T16" fmla="*/ 0 60000 65536"/>
                  <a:gd name="T17" fmla="*/ 0 60000 65536"/>
                  <a:gd name="T18" fmla="*/ 0 w 335"/>
                  <a:gd name="T19" fmla="*/ 0 h 844"/>
                  <a:gd name="T20" fmla="*/ 335 w 335"/>
                  <a:gd name="T21" fmla="*/ 844 h 844"/>
                </a:gdLst>
                <a:ahLst/>
                <a:cxnLst>
                  <a:cxn ang="T12">
                    <a:pos x="T0" y="T1"/>
                  </a:cxn>
                  <a:cxn ang="T13">
                    <a:pos x="T2" y="T3"/>
                  </a:cxn>
                  <a:cxn ang="T14">
                    <a:pos x="T4" y="T5"/>
                  </a:cxn>
                  <a:cxn ang="T15">
                    <a:pos x="T6" y="T7"/>
                  </a:cxn>
                  <a:cxn ang="T16">
                    <a:pos x="T8" y="T9"/>
                  </a:cxn>
                  <a:cxn ang="T17">
                    <a:pos x="T10" y="T11"/>
                  </a:cxn>
                </a:cxnLst>
                <a:rect l="T18" t="T19" r="T20" b="T21"/>
                <a:pathLst>
                  <a:path w="335" h="844">
                    <a:moveTo>
                      <a:pt x="335" y="154"/>
                    </a:moveTo>
                    <a:cubicBezTo>
                      <a:pt x="335" y="55"/>
                      <a:pt x="291" y="0"/>
                      <a:pt x="237" y="0"/>
                    </a:cubicBezTo>
                    <a:cubicBezTo>
                      <a:pt x="0" y="0"/>
                      <a:pt x="0" y="0"/>
                      <a:pt x="0" y="0"/>
                    </a:cubicBezTo>
                    <a:cubicBezTo>
                      <a:pt x="0" y="844"/>
                      <a:pt x="0" y="844"/>
                      <a:pt x="0" y="844"/>
                    </a:cubicBezTo>
                    <a:cubicBezTo>
                      <a:pt x="305" y="844"/>
                      <a:pt x="305" y="844"/>
                      <a:pt x="305" y="844"/>
                    </a:cubicBezTo>
                    <a:lnTo>
                      <a:pt x="335" y="154"/>
                    </a:lnTo>
                    <a:close/>
                  </a:path>
                </a:pathLst>
              </a:custGeom>
              <a:solidFill>
                <a:srgbClr val="E1A836"/>
              </a:solidFill>
              <a:ln w="9525">
                <a:noFill/>
                <a:miter lim="800000"/>
              </a:ln>
            </p:spPr>
            <p:txBody>
              <a:bodyPr/>
              <a:lstStyle/>
              <a:p>
                <a:endParaRPr lang="zh-CN" altLang="en-US">
                  <a:latin typeface="Calibri" panose="020F0502020204030204" charset="0"/>
                </a:endParaRPr>
              </a:p>
            </p:txBody>
          </p:sp>
          <p:sp>
            <p:nvSpPr>
              <p:cNvPr id="33881" name="Freeform 121"/>
              <p:cNvSpPr/>
              <p:nvPr/>
            </p:nvSpPr>
            <p:spPr bwMode="auto">
              <a:xfrm>
                <a:off x="6715331" y="5749805"/>
                <a:ext cx="87050" cy="1293443"/>
              </a:xfrm>
              <a:custGeom>
                <a:avLst/>
                <a:gdLst>
                  <a:gd name="T0" fmla="*/ 87050 w 57"/>
                  <a:gd name="T1" fmla="*/ 1293443 h 852"/>
                  <a:gd name="T2" fmla="*/ 87050 w 57"/>
                  <a:gd name="T3" fmla="*/ 24290 h 852"/>
                  <a:gd name="T4" fmla="*/ 68724 w 57"/>
                  <a:gd name="T5" fmla="*/ 0 h 852"/>
                  <a:gd name="T6" fmla="*/ 16799 w 57"/>
                  <a:gd name="T7" fmla="*/ 0 h 852"/>
                  <a:gd name="T8" fmla="*/ 0 w 57"/>
                  <a:gd name="T9" fmla="*/ 24290 h 852"/>
                  <a:gd name="T10" fmla="*/ 0 w 57"/>
                  <a:gd name="T11" fmla="*/ 1293443 h 852"/>
                  <a:gd name="T12" fmla="*/ 87050 w 57"/>
                  <a:gd name="T13" fmla="*/ 1293443 h 852"/>
                  <a:gd name="T14" fmla="*/ 0 60000 65536"/>
                  <a:gd name="T15" fmla="*/ 0 60000 65536"/>
                  <a:gd name="T16" fmla="*/ 0 60000 65536"/>
                  <a:gd name="T17" fmla="*/ 0 60000 65536"/>
                  <a:gd name="T18" fmla="*/ 0 60000 65536"/>
                  <a:gd name="T19" fmla="*/ 0 60000 65536"/>
                  <a:gd name="T20" fmla="*/ 0 60000 65536"/>
                  <a:gd name="T21" fmla="*/ 0 w 57"/>
                  <a:gd name="T22" fmla="*/ 0 h 852"/>
                  <a:gd name="T23" fmla="*/ 57 w 57"/>
                  <a:gd name="T24" fmla="*/ 852 h 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852">
                    <a:moveTo>
                      <a:pt x="57" y="852"/>
                    </a:moveTo>
                    <a:cubicBezTo>
                      <a:pt x="57" y="16"/>
                      <a:pt x="57" y="16"/>
                      <a:pt x="57" y="16"/>
                    </a:cubicBezTo>
                    <a:cubicBezTo>
                      <a:pt x="57" y="8"/>
                      <a:pt x="51" y="0"/>
                      <a:pt x="45" y="0"/>
                    </a:cubicBezTo>
                    <a:cubicBezTo>
                      <a:pt x="11" y="0"/>
                      <a:pt x="11" y="0"/>
                      <a:pt x="11" y="0"/>
                    </a:cubicBezTo>
                    <a:cubicBezTo>
                      <a:pt x="5" y="0"/>
                      <a:pt x="0" y="8"/>
                      <a:pt x="0" y="16"/>
                    </a:cubicBezTo>
                    <a:cubicBezTo>
                      <a:pt x="0" y="852"/>
                      <a:pt x="0" y="852"/>
                      <a:pt x="0" y="852"/>
                    </a:cubicBezTo>
                    <a:lnTo>
                      <a:pt x="57" y="852"/>
                    </a:lnTo>
                    <a:close/>
                  </a:path>
                </a:pathLst>
              </a:custGeom>
              <a:solidFill>
                <a:srgbClr val="D45F36"/>
              </a:solidFill>
              <a:ln w="9525">
                <a:noFill/>
                <a:miter lim="800000"/>
              </a:ln>
            </p:spPr>
            <p:txBody>
              <a:bodyPr/>
              <a:lstStyle/>
              <a:p>
                <a:endParaRPr lang="zh-CN" altLang="en-US">
                  <a:latin typeface="Calibri" panose="020F0502020204030204" charset="0"/>
                </a:endParaRPr>
              </a:p>
            </p:txBody>
          </p:sp>
          <p:sp>
            <p:nvSpPr>
              <p:cNvPr id="33882" name="Freeform 122"/>
              <p:cNvSpPr/>
              <p:nvPr/>
            </p:nvSpPr>
            <p:spPr bwMode="auto">
              <a:xfrm>
                <a:off x="7371042" y="5749805"/>
                <a:ext cx="87050" cy="1293443"/>
              </a:xfrm>
              <a:custGeom>
                <a:avLst/>
                <a:gdLst>
                  <a:gd name="T0" fmla="*/ 87050 w 57"/>
                  <a:gd name="T1" fmla="*/ 1293443 h 852"/>
                  <a:gd name="T2" fmla="*/ 87050 w 57"/>
                  <a:gd name="T3" fmla="*/ 24290 h 852"/>
                  <a:gd name="T4" fmla="*/ 68724 w 57"/>
                  <a:gd name="T5" fmla="*/ 0 h 852"/>
                  <a:gd name="T6" fmla="*/ 16799 w 57"/>
                  <a:gd name="T7" fmla="*/ 0 h 852"/>
                  <a:gd name="T8" fmla="*/ 0 w 57"/>
                  <a:gd name="T9" fmla="*/ 24290 h 852"/>
                  <a:gd name="T10" fmla="*/ 0 w 57"/>
                  <a:gd name="T11" fmla="*/ 1293443 h 852"/>
                  <a:gd name="T12" fmla="*/ 87050 w 57"/>
                  <a:gd name="T13" fmla="*/ 1293443 h 852"/>
                  <a:gd name="T14" fmla="*/ 0 60000 65536"/>
                  <a:gd name="T15" fmla="*/ 0 60000 65536"/>
                  <a:gd name="T16" fmla="*/ 0 60000 65536"/>
                  <a:gd name="T17" fmla="*/ 0 60000 65536"/>
                  <a:gd name="T18" fmla="*/ 0 60000 65536"/>
                  <a:gd name="T19" fmla="*/ 0 60000 65536"/>
                  <a:gd name="T20" fmla="*/ 0 60000 65536"/>
                  <a:gd name="T21" fmla="*/ 0 w 57"/>
                  <a:gd name="T22" fmla="*/ 0 h 852"/>
                  <a:gd name="T23" fmla="*/ 57 w 57"/>
                  <a:gd name="T24" fmla="*/ 852 h 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852">
                    <a:moveTo>
                      <a:pt x="57" y="852"/>
                    </a:moveTo>
                    <a:cubicBezTo>
                      <a:pt x="57" y="16"/>
                      <a:pt x="57" y="16"/>
                      <a:pt x="57" y="16"/>
                    </a:cubicBezTo>
                    <a:cubicBezTo>
                      <a:pt x="57" y="8"/>
                      <a:pt x="51" y="0"/>
                      <a:pt x="45" y="0"/>
                    </a:cubicBezTo>
                    <a:cubicBezTo>
                      <a:pt x="11" y="0"/>
                      <a:pt x="11" y="0"/>
                      <a:pt x="11" y="0"/>
                    </a:cubicBezTo>
                    <a:cubicBezTo>
                      <a:pt x="5" y="0"/>
                      <a:pt x="0" y="8"/>
                      <a:pt x="0" y="16"/>
                    </a:cubicBezTo>
                    <a:cubicBezTo>
                      <a:pt x="0" y="852"/>
                      <a:pt x="0" y="852"/>
                      <a:pt x="0" y="852"/>
                    </a:cubicBezTo>
                    <a:lnTo>
                      <a:pt x="57" y="852"/>
                    </a:lnTo>
                    <a:close/>
                  </a:path>
                </a:pathLst>
              </a:custGeom>
              <a:solidFill>
                <a:srgbClr val="C95230"/>
              </a:solidFill>
              <a:ln w="9525">
                <a:noFill/>
                <a:miter lim="800000"/>
              </a:ln>
            </p:spPr>
            <p:txBody>
              <a:bodyPr/>
              <a:lstStyle/>
              <a:p>
                <a:endParaRPr lang="zh-CN" altLang="en-US">
                  <a:latin typeface="Calibri" panose="020F0502020204030204" charset="0"/>
                </a:endParaRPr>
              </a:p>
            </p:txBody>
          </p:sp>
          <p:sp>
            <p:nvSpPr>
              <p:cNvPr id="33883" name="Freeform 123"/>
              <p:cNvSpPr/>
              <p:nvPr/>
            </p:nvSpPr>
            <p:spPr bwMode="auto">
              <a:xfrm>
                <a:off x="7518647" y="4846193"/>
                <a:ext cx="123005" cy="288588"/>
              </a:xfrm>
              <a:custGeom>
                <a:avLst/>
                <a:gdLst>
                  <a:gd name="T0" fmla="*/ 94152 w 81"/>
                  <a:gd name="T1" fmla="*/ 221757 h 190"/>
                  <a:gd name="T2" fmla="*/ 51632 w 81"/>
                  <a:gd name="T3" fmla="*/ 287069 h 190"/>
                  <a:gd name="T4" fmla="*/ 51632 w 81"/>
                  <a:gd name="T5" fmla="*/ 287069 h 190"/>
                  <a:gd name="T6" fmla="*/ 1519 w 81"/>
                  <a:gd name="T7" fmla="*/ 229352 h 190"/>
                  <a:gd name="T8" fmla="*/ 10630 w 81"/>
                  <a:gd name="T9" fmla="*/ 51642 h 190"/>
                  <a:gd name="T10" fmla="*/ 68336 w 81"/>
                  <a:gd name="T11" fmla="*/ 1519 h 190"/>
                  <a:gd name="T12" fmla="*/ 68336 w 81"/>
                  <a:gd name="T13" fmla="*/ 1519 h 190"/>
                  <a:gd name="T14" fmla="*/ 118449 w 81"/>
                  <a:gd name="T15" fmla="*/ 57718 h 190"/>
                  <a:gd name="T16" fmla="*/ 94152 w 81"/>
                  <a:gd name="T17" fmla="*/ 22175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90"/>
                  <a:gd name="T29" fmla="*/ 81 w 81"/>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90">
                    <a:moveTo>
                      <a:pt x="62" y="146"/>
                    </a:moveTo>
                    <a:cubicBezTo>
                      <a:pt x="61" y="166"/>
                      <a:pt x="54" y="190"/>
                      <a:pt x="34" y="189"/>
                    </a:cubicBezTo>
                    <a:cubicBezTo>
                      <a:pt x="34" y="189"/>
                      <a:pt x="34" y="189"/>
                      <a:pt x="34" y="189"/>
                    </a:cubicBezTo>
                    <a:cubicBezTo>
                      <a:pt x="15" y="188"/>
                      <a:pt x="0" y="171"/>
                      <a:pt x="1" y="151"/>
                    </a:cubicBezTo>
                    <a:cubicBezTo>
                      <a:pt x="7" y="34"/>
                      <a:pt x="7" y="34"/>
                      <a:pt x="7" y="34"/>
                    </a:cubicBezTo>
                    <a:cubicBezTo>
                      <a:pt x="8" y="15"/>
                      <a:pt x="25" y="0"/>
                      <a:pt x="45" y="1"/>
                    </a:cubicBezTo>
                    <a:cubicBezTo>
                      <a:pt x="45" y="1"/>
                      <a:pt x="45" y="1"/>
                      <a:pt x="45" y="1"/>
                    </a:cubicBezTo>
                    <a:cubicBezTo>
                      <a:pt x="64" y="2"/>
                      <a:pt x="81" y="19"/>
                      <a:pt x="78" y="38"/>
                    </a:cubicBezTo>
                    <a:cubicBezTo>
                      <a:pt x="74" y="65"/>
                      <a:pt x="64" y="93"/>
                      <a:pt x="62" y="146"/>
                    </a:cubicBez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84" name="Freeform 124"/>
              <p:cNvSpPr/>
              <p:nvPr/>
            </p:nvSpPr>
            <p:spPr bwMode="auto">
              <a:xfrm>
                <a:off x="6539339" y="4846193"/>
                <a:ext cx="123005" cy="288588"/>
              </a:xfrm>
              <a:custGeom>
                <a:avLst/>
                <a:gdLst>
                  <a:gd name="T0" fmla="*/ 28853 w 81"/>
                  <a:gd name="T1" fmla="*/ 221757 h 190"/>
                  <a:gd name="T2" fmla="*/ 71373 w 81"/>
                  <a:gd name="T3" fmla="*/ 287069 h 190"/>
                  <a:gd name="T4" fmla="*/ 71373 w 81"/>
                  <a:gd name="T5" fmla="*/ 287069 h 190"/>
                  <a:gd name="T6" fmla="*/ 121486 w 81"/>
                  <a:gd name="T7" fmla="*/ 229352 h 190"/>
                  <a:gd name="T8" fmla="*/ 112375 w 81"/>
                  <a:gd name="T9" fmla="*/ 51642 h 190"/>
                  <a:gd name="T10" fmla="*/ 54669 w 81"/>
                  <a:gd name="T11" fmla="*/ 1519 h 190"/>
                  <a:gd name="T12" fmla="*/ 54669 w 81"/>
                  <a:gd name="T13" fmla="*/ 1519 h 190"/>
                  <a:gd name="T14" fmla="*/ 4556 w 81"/>
                  <a:gd name="T15" fmla="*/ 57718 h 190"/>
                  <a:gd name="T16" fmla="*/ 28853 w 81"/>
                  <a:gd name="T17" fmla="*/ 22175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90"/>
                  <a:gd name="T29" fmla="*/ 81 w 81"/>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90">
                    <a:moveTo>
                      <a:pt x="19" y="146"/>
                    </a:moveTo>
                    <a:cubicBezTo>
                      <a:pt x="20" y="166"/>
                      <a:pt x="27" y="190"/>
                      <a:pt x="47" y="189"/>
                    </a:cubicBezTo>
                    <a:cubicBezTo>
                      <a:pt x="47" y="189"/>
                      <a:pt x="47" y="189"/>
                      <a:pt x="47" y="189"/>
                    </a:cubicBezTo>
                    <a:cubicBezTo>
                      <a:pt x="66" y="188"/>
                      <a:pt x="81" y="171"/>
                      <a:pt x="80" y="151"/>
                    </a:cubicBezTo>
                    <a:cubicBezTo>
                      <a:pt x="74" y="34"/>
                      <a:pt x="74" y="34"/>
                      <a:pt x="74" y="34"/>
                    </a:cubicBezTo>
                    <a:cubicBezTo>
                      <a:pt x="73" y="15"/>
                      <a:pt x="56" y="0"/>
                      <a:pt x="36" y="1"/>
                    </a:cubicBezTo>
                    <a:cubicBezTo>
                      <a:pt x="36" y="1"/>
                      <a:pt x="36" y="1"/>
                      <a:pt x="36" y="1"/>
                    </a:cubicBezTo>
                    <a:cubicBezTo>
                      <a:pt x="17" y="2"/>
                      <a:pt x="0" y="19"/>
                      <a:pt x="3" y="38"/>
                    </a:cubicBezTo>
                    <a:cubicBezTo>
                      <a:pt x="7" y="65"/>
                      <a:pt x="17" y="93"/>
                      <a:pt x="19" y="146"/>
                    </a:cubicBezTo>
                    <a:close/>
                  </a:path>
                </a:pathLst>
              </a:custGeom>
              <a:solidFill>
                <a:srgbClr val="FCF2D6"/>
              </a:solidFill>
              <a:ln w="9525">
                <a:noFill/>
                <a:miter lim="800000"/>
              </a:ln>
            </p:spPr>
            <p:txBody>
              <a:bodyPr/>
              <a:lstStyle/>
              <a:p>
                <a:endParaRPr lang="zh-CN" altLang="en-US">
                  <a:latin typeface="Calibri" panose="020F0502020204030204" charset="0"/>
                </a:endParaRPr>
              </a:p>
            </p:txBody>
          </p:sp>
          <p:sp>
            <p:nvSpPr>
              <p:cNvPr id="33885" name="Freeform 125"/>
              <p:cNvSpPr/>
              <p:nvPr/>
            </p:nvSpPr>
            <p:spPr bwMode="auto">
              <a:xfrm>
                <a:off x="6604627" y="4328626"/>
                <a:ext cx="971739" cy="1101367"/>
              </a:xfrm>
              <a:custGeom>
                <a:avLst/>
                <a:gdLst>
                  <a:gd name="T0" fmla="*/ 947446 w 640"/>
                  <a:gd name="T1" fmla="*/ 846154 h 725"/>
                  <a:gd name="T2" fmla="*/ 718176 w 640"/>
                  <a:gd name="T3" fmla="*/ 1101367 h 725"/>
                  <a:gd name="T4" fmla="*/ 253563 w 640"/>
                  <a:gd name="T5" fmla="*/ 1101367 h 725"/>
                  <a:gd name="T6" fmla="*/ 24293 w 640"/>
                  <a:gd name="T7" fmla="*/ 846154 h 725"/>
                  <a:gd name="T8" fmla="*/ 0 w 640"/>
                  <a:gd name="T9" fmla="*/ 255213 h 725"/>
                  <a:gd name="T10" fmla="*/ 227751 w 640"/>
                  <a:gd name="T11" fmla="*/ 0 h 725"/>
                  <a:gd name="T12" fmla="*/ 743988 w 640"/>
                  <a:gd name="T13" fmla="*/ 0 h 725"/>
                  <a:gd name="T14" fmla="*/ 971739 w 640"/>
                  <a:gd name="T15" fmla="*/ 255213 h 725"/>
                  <a:gd name="T16" fmla="*/ 947446 w 640"/>
                  <a:gd name="T17" fmla="*/ 846154 h 7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0"/>
                  <a:gd name="T28" fmla="*/ 0 h 725"/>
                  <a:gd name="T29" fmla="*/ 640 w 640"/>
                  <a:gd name="T30" fmla="*/ 725 h 7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 h="725">
                    <a:moveTo>
                      <a:pt x="624" y="557"/>
                    </a:moveTo>
                    <a:cubicBezTo>
                      <a:pt x="624" y="650"/>
                      <a:pt x="565" y="725"/>
                      <a:pt x="473" y="725"/>
                    </a:cubicBezTo>
                    <a:cubicBezTo>
                      <a:pt x="167" y="725"/>
                      <a:pt x="167" y="725"/>
                      <a:pt x="167" y="725"/>
                    </a:cubicBezTo>
                    <a:cubicBezTo>
                      <a:pt x="75" y="725"/>
                      <a:pt x="16" y="650"/>
                      <a:pt x="16" y="557"/>
                    </a:cubicBezTo>
                    <a:cubicBezTo>
                      <a:pt x="0" y="168"/>
                      <a:pt x="0" y="168"/>
                      <a:pt x="0" y="168"/>
                    </a:cubicBezTo>
                    <a:cubicBezTo>
                      <a:pt x="0" y="75"/>
                      <a:pt x="58" y="0"/>
                      <a:pt x="150" y="0"/>
                    </a:cubicBezTo>
                    <a:cubicBezTo>
                      <a:pt x="490" y="0"/>
                      <a:pt x="490" y="0"/>
                      <a:pt x="490" y="0"/>
                    </a:cubicBezTo>
                    <a:cubicBezTo>
                      <a:pt x="582" y="0"/>
                      <a:pt x="640" y="75"/>
                      <a:pt x="640" y="168"/>
                    </a:cubicBezTo>
                    <a:lnTo>
                      <a:pt x="624" y="557"/>
                    </a:ln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86" name="Freeform 126"/>
              <p:cNvSpPr/>
              <p:nvPr/>
            </p:nvSpPr>
            <p:spPr bwMode="auto">
              <a:xfrm>
                <a:off x="7089077" y="4328626"/>
                <a:ext cx="485396" cy="1101367"/>
              </a:xfrm>
              <a:custGeom>
                <a:avLst/>
                <a:gdLst>
                  <a:gd name="T0" fmla="*/ 256350 w 320"/>
                  <a:gd name="T1" fmla="*/ 0 h 725"/>
                  <a:gd name="T2" fmla="*/ 0 w 320"/>
                  <a:gd name="T3" fmla="*/ 0 h 725"/>
                  <a:gd name="T4" fmla="*/ 0 w 320"/>
                  <a:gd name="T5" fmla="*/ 1101367 h 725"/>
                  <a:gd name="T6" fmla="*/ 232080 w 320"/>
                  <a:gd name="T7" fmla="*/ 1101367 h 725"/>
                  <a:gd name="T8" fmla="*/ 459609 w 320"/>
                  <a:gd name="T9" fmla="*/ 846154 h 725"/>
                  <a:gd name="T10" fmla="*/ 485396 w 320"/>
                  <a:gd name="T11" fmla="*/ 255213 h 725"/>
                  <a:gd name="T12" fmla="*/ 256350 w 320"/>
                  <a:gd name="T13" fmla="*/ 0 h 725"/>
                  <a:gd name="T14" fmla="*/ 0 60000 65536"/>
                  <a:gd name="T15" fmla="*/ 0 60000 65536"/>
                  <a:gd name="T16" fmla="*/ 0 60000 65536"/>
                  <a:gd name="T17" fmla="*/ 0 60000 65536"/>
                  <a:gd name="T18" fmla="*/ 0 60000 65536"/>
                  <a:gd name="T19" fmla="*/ 0 60000 65536"/>
                  <a:gd name="T20" fmla="*/ 0 60000 65536"/>
                  <a:gd name="T21" fmla="*/ 0 w 320"/>
                  <a:gd name="T22" fmla="*/ 0 h 725"/>
                  <a:gd name="T23" fmla="*/ 320 w 320"/>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725">
                    <a:moveTo>
                      <a:pt x="169" y="0"/>
                    </a:moveTo>
                    <a:cubicBezTo>
                      <a:pt x="0" y="0"/>
                      <a:pt x="0" y="0"/>
                      <a:pt x="0" y="0"/>
                    </a:cubicBezTo>
                    <a:cubicBezTo>
                      <a:pt x="0" y="725"/>
                      <a:pt x="0" y="725"/>
                      <a:pt x="0" y="725"/>
                    </a:cubicBezTo>
                    <a:cubicBezTo>
                      <a:pt x="153" y="725"/>
                      <a:pt x="153" y="725"/>
                      <a:pt x="153" y="725"/>
                    </a:cubicBezTo>
                    <a:cubicBezTo>
                      <a:pt x="245" y="725"/>
                      <a:pt x="303" y="650"/>
                      <a:pt x="303" y="557"/>
                    </a:cubicBezTo>
                    <a:cubicBezTo>
                      <a:pt x="320" y="168"/>
                      <a:pt x="320" y="168"/>
                      <a:pt x="320" y="168"/>
                    </a:cubicBezTo>
                    <a:cubicBezTo>
                      <a:pt x="320" y="75"/>
                      <a:pt x="262" y="0"/>
                      <a:pt x="169" y="0"/>
                    </a:cubicBez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887" name="Freeform 127"/>
              <p:cNvSpPr/>
              <p:nvPr/>
            </p:nvSpPr>
            <p:spPr bwMode="auto">
              <a:xfrm>
                <a:off x="6607465" y="4518811"/>
                <a:ext cx="493912" cy="1188416"/>
              </a:xfrm>
              <a:custGeom>
                <a:avLst/>
                <a:gdLst>
                  <a:gd name="T0" fmla="*/ 255315 w 325"/>
                  <a:gd name="T1" fmla="*/ 749780 h 783"/>
                  <a:gd name="T2" fmla="*/ 37993 w 325"/>
                  <a:gd name="T3" fmla="*/ 494794 h 783"/>
                  <a:gd name="T4" fmla="*/ 22796 w 325"/>
                  <a:gd name="T5" fmla="*/ 74371 h 783"/>
                  <a:gd name="T6" fmla="*/ 0 w 325"/>
                  <a:gd name="T7" fmla="*/ 71335 h 783"/>
                  <a:gd name="T8" fmla="*/ 19756 w 325"/>
                  <a:gd name="T9" fmla="*/ 742191 h 783"/>
                  <a:gd name="T10" fmla="*/ 481754 w 325"/>
                  <a:gd name="T11" fmla="*/ 1188416 h 783"/>
                  <a:gd name="T12" fmla="*/ 493912 w 325"/>
                  <a:gd name="T13" fmla="*/ 906110 h 783"/>
                  <a:gd name="T14" fmla="*/ 481754 w 325"/>
                  <a:gd name="T15" fmla="*/ 673891 h 783"/>
                  <a:gd name="T16" fmla="*/ 255315 w 325"/>
                  <a:gd name="T17" fmla="*/ 749780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783"/>
                  <a:gd name="T29" fmla="*/ 325 w 325"/>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783">
                    <a:moveTo>
                      <a:pt x="168" y="494"/>
                    </a:moveTo>
                    <a:cubicBezTo>
                      <a:pt x="93" y="557"/>
                      <a:pt x="25" y="423"/>
                      <a:pt x="25" y="326"/>
                    </a:cubicBezTo>
                    <a:cubicBezTo>
                      <a:pt x="15" y="49"/>
                      <a:pt x="15" y="49"/>
                      <a:pt x="15" y="49"/>
                    </a:cubicBezTo>
                    <a:cubicBezTo>
                      <a:pt x="8" y="68"/>
                      <a:pt x="0" y="0"/>
                      <a:pt x="0" y="47"/>
                    </a:cubicBezTo>
                    <a:cubicBezTo>
                      <a:pt x="13" y="489"/>
                      <a:pt x="13" y="489"/>
                      <a:pt x="13" y="489"/>
                    </a:cubicBezTo>
                    <a:cubicBezTo>
                      <a:pt x="13" y="757"/>
                      <a:pt x="317" y="783"/>
                      <a:pt x="317" y="783"/>
                    </a:cubicBezTo>
                    <a:cubicBezTo>
                      <a:pt x="325" y="597"/>
                      <a:pt x="325" y="597"/>
                      <a:pt x="325" y="597"/>
                    </a:cubicBezTo>
                    <a:cubicBezTo>
                      <a:pt x="317" y="444"/>
                      <a:pt x="317" y="444"/>
                      <a:pt x="317" y="444"/>
                    </a:cubicBezTo>
                    <a:cubicBezTo>
                      <a:pt x="225" y="444"/>
                      <a:pt x="200" y="467"/>
                      <a:pt x="168" y="494"/>
                    </a:cubicBez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88" name="Freeform 128"/>
              <p:cNvSpPr/>
              <p:nvPr/>
            </p:nvSpPr>
            <p:spPr bwMode="auto">
              <a:xfrm>
                <a:off x="7089077" y="4488532"/>
                <a:ext cx="480665" cy="1218694"/>
              </a:xfrm>
              <a:custGeom>
                <a:avLst/>
                <a:gdLst>
                  <a:gd name="T0" fmla="*/ 224411 w 317"/>
                  <a:gd name="T1" fmla="*/ 780086 h 803"/>
                  <a:gd name="T2" fmla="*/ 441241 w 317"/>
                  <a:gd name="T3" fmla="*/ 525116 h 803"/>
                  <a:gd name="T4" fmla="*/ 457921 w 317"/>
                  <a:gd name="T5" fmla="*/ 101684 h 803"/>
                  <a:gd name="T6" fmla="*/ 480665 w 317"/>
                  <a:gd name="T7" fmla="*/ 71331 h 803"/>
                  <a:gd name="T8" fmla="*/ 459437 w 317"/>
                  <a:gd name="T9" fmla="*/ 772497 h 803"/>
                  <a:gd name="T10" fmla="*/ 0 w 317"/>
                  <a:gd name="T11" fmla="*/ 1218694 h 803"/>
                  <a:gd name="T12" fmla="*/ 0 w 317"/>
                  <a:gd name="T13" fmla="*/ 704202 h 803"/>
                  <a:gd name="T14" fmla="*/ 224411 w 317"/>
                  <a:gd name="T15" fmla="*/ 780086 h 803"/>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803"/>
                  <a:gd name="T26" fmla="*/ 317 w 317"/>
                  <a:gd name="T27" fmla="*/ 803 h 8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803">
                    <a:moveTo>
                      <a:pt x="148" y="514"/>
                    </a:moveTo>
                    <a:cubicBezTo>
                      <a:pt x="223" y="577"/>
                      <a:pt x="291" y="443"/>
                      <a:pt x="291" y="346"/>
                    </a:cubicBezTo>
                    <a:cubicBezTo>
                      <a:pt x="302" y="67"/>
                      <a:pt x="302" y="67"/>
                      <a:pt x="302" y="67"/>
                    </a:cubicBezTo>
                    <a:cubicBezTo>
                      <a:pt x="309" y="86"/>
                      <a:pt x="317" y="0"/>
                      <a:pt x="317" y="47"/>
                    </a:cubicBezTo>
                    <a:cubicBezTo>
                      <a:pt x="303" y="509"/>
                      <a:pt x="303" y="509"/>
                      <a:pt x="303" y="509"/>
                    </a:cubicBezTo>
                    <a:cubicBezTo>
                      <a:pt x="303" y="777"/>
                      <a:pt x="0" y="803"/>
                      <a:pt x="0" y="803"/>
                    </a:cubicBezTo>
                    <a:cubicBezTo>
                      <a:pt x="0" y="464"/>
                      <a:pt x="0" y="464"/>
                      <a:pt x="0" y="464"/>
                    </a:cubicBezTo>
                    <a:cubicBezTo>
                      <a:pt x="92" y="464"/>
                      <a:pt x="117" y="487"/>
                      <a:pt x="148" y="514"/>
                    </a:cubicBezTo>
                    <a:close/>
                  </a:path>
                </a:pathLst>
              </a:custGeom>
              <a:solidFill>
                <a:srgbClr val="353535"/>
              </a:solidFill>
              <a:ln w="9525">
                <a:noFill/>
                <a:miter lim="800000"/>
              </a:ln>
            </p:spPr>
            <p:txBody>
              <a:bodyPr/>
              <a:lstStyle/>
              <a:p>
                <a:endParaRPr lang="zh-CN" altLang="en-US">
                  <a:latin typeface="Calibri" panose="020F0502020204030204" charset="0"/>
                </a:endParaRPr>
              </a:p>
            </p:txBody>
          </p:sp>
        </p:grpSp>
        <p:grpSp>
          <p:nvGrpSpPr>
            <p:cNvPr id="33800" name="组合 17486"/>
            <p:cNvGrpSpPr/>
            <p:nvPr/>
          </p:nvGrpSpPr>
          <p:grpSpPr bwMode="auto">
            <a:xfrm>
              <a:off x="15148" y="6818"/>
              <a:ext cx="2610" cy="4032"/>
              <a:chOff x="9617997" y="4328626"/>
              <a:chExt cx="1657728" cy="2561340"/>
            </a:xfrm>
          </p:grpSpPr>
          <p:sp>
            <p:nvSpPr>
              <p:cNvPr id="33861" name="Freeform 99"/>
              <p:cNvSpPr/>
              <p:nvPr/>
            </p:nvSpPr>
            <p:spPr bwMode="auto">
              <a:xfrm>
                <a:off x="10398087" y="5648563"/>
                <a:ext cx="141929" cy="173153"/>
              </a:xfrm>
              <a:custGeom>
                <a:avLst/>
                <a:gdLst>
                  <a:gd name="T0" fmla="*/ 141929 w 150"/>
                  <a:gd name="T1" fmla="*/ 0 h 183"/>
                  <a:gd name="T2" fmla="*/ 15139 w 150"/>
                  <a:gd name="T3" fmla="*/ 0 h 183"/>
                  <a:gd name="T4" fmla="*/ 0 w 150"/>
                  <a:gd name="T5" fmla="*/ 86103 h 183"/>
                  <a:gd name="T6" fmla="*/ 15139 w 150"/>
                  <a:gd name="T7" fmla="*/ 173153 h 183"/>
                  <a:gd name="T8" fmla="*/ 141929 w 150"/>
                  <a:gd name="T9" fmla="*/ 173153 h 183"/>
                  <a:gd name="T10" fmla="*/ 141929 w 150"/>
                  <a:gd name="T11" fmla="*/ 0 h 183"/>
                  <a:gd name="T12" fmla="*/ 0 60000 65536"/>
                  <a:gd name="T13" fmla="*/ 0 60000 65536"/>
                  <a:gd name="T14" fmla="*/ 0 60000 65536"/>
                  <a:gd name="T15" fmla="*/ 0 60000 65536"/>
                  <a:gd name="T16" fmla="*/ 0 60000 65536"/>
                  <a:gd name="T17" fmla="*/ 0 60000 65536"/>
                  <a:gd name="T18" fmla="*/ 0 w 150"/>
                  <a:gd name="T19" fmla="*/ 0 h 183"/>
                  <a:gd name="T20" fmla="*/ 150 w 150"/>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50" h="183">
                    <a:moveTo>
                      <a:pt x="150" y="0"/>
                    </a:moveTo>
                    <a:lnTo>
                      <a:pt x="16" y="0"/>
                    </a:lnTo>
                    <a:lnTo>
                      <a:pt x="0" y="91"/>
                    </a:lnTo>
                    <a:lnTo>
                      <a:pt x="16" y="183"/>
                    </a:lnTo>
                    <a:lnTo>
                      <a:pt x="150" y="183"/>
                    </a:lnTo>
                    <a:lnTo>
                      <a:pt x="150" y="0"/>
                    </a:ln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62" name="Rectangle 100"/>
              <p:cNvSpPr>
                <a:spLocks noChangeArrowheads="1"/>
              </p:cNvSpPr>
              <p:nvPr/>
            </p:nvSpPr>
            <p:spPr bwMode="auto">
              <a:xfrm>
                <a:off x="10286437" y="5648563"/>
                <a:ext cx="126790" cy="173153"/>
              </a:xfrm>
              <a:prstGeom prst="rect">
                <a:avLst/>
              </a:prstGeom>
              <a:solidFill>
                <a:srgbClr val="FCF2D6"/>
              </a:solidFill>
              <a:ln w="9525">
                <a:noFill/>
                <a:miter lim="800000"/>
              </a:ln>
            </p:spPr>
            <p:txBody>
              <a:bodyPr/>
              <a:lstStyle/>
              <a:p>
                <a:endParaRPr lang="zh-CN" altLang="en-US">
                  <a:latin typeface="Calibri" panose="020F0502020204030204" charset="0"/>
                </a:endParaRPr>
              </a:p>
            </p:txBody>
          </p:sp>
          <p:sp>
            <p:nvSpPr>
              <p:cNvPr id="33863" name="Freeform 103"/>
              <p:cNvSpPr/>
              <p:nvPr/>
            </p:nvSpPr>
            <p:spPr bwMode="auto">
              <a:xfrm>
                <a:off x="9913209" y="5817931"/>
                <a:ext cx="545006" cy="1072035"/>
              </a:xfrm>
              <a:custGeom>
                <a:avLst/>
                <a:gdLst>
                  <a:gd name="T0" fmla="*/ 538934 w 359"/>
                  <a:gd name="T1" fmla="*/ 1072035 h 706"/>
                  <a:gd name="T2" fmla="*/ 545006 w 359"/>
                  <a:gd name="T3" fmla="*/ 778972 h 706"/>
                  <a:gd name="T4" fmla="*/ 531343 w 359"/>
                  <a:gd name="T5" fmla="*/ 0 h 706"/>
                  <a:gd name="T6" fmla="*/ 156367 w 359"/>
                  <a:gd name="T7" fmla="*/ 0 h 706"/>
                  <a:gd name="T8" fmla="*/ 0 w 359"/>
                  <a:gd name="T9" fmla="*/ 258139 h 706"/>
                  <a:gd name="T10" fmla="*/ 30362 w 359"/>
                  <a:gd name="T11" fmla="*/ 1072035 h 706"/>
                  <a:gd name="T12" fmla="*/ 538934 w 359"/>
                  <a:gd name="T13" fmla="*/ 1072035 h 706"/>
                  <a:gd name="T14" fmla="*/ 0 60000 65536"/>
                  <a:gd name="T15" fmla="*/ 0 60000 65536"/>
                  <a:gd name="T16" fmla="*/ 0 60000 65536"/>
                  <a:gd name="T17" fmla="*/ 0 60000 65536"/>
                  <a:gd name="T18" fmla="*/ 0 60000 65536"/>
                  <a:gd name="T19" fmla="*/ 0 60000 65536"/>
                  <a:gd name="T20" fmla="*/ 0 60000 65536"/>
                  <a:gd name="T21" fmla="*/ 0 w 359"/>
                  <a:gd name="T22" fmla="*/ 0 h 706"/>
                  <a:gd name="T23" fmla="*/ 359 w 359"/>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9" h="706">
                    <a:moveTo>
                      <a:pt x="355" y="706"/>
                    </a:moveTo>
                    <a:cubicBezTo>
                      <a:pt x="359" y="513"/>
                      <a:pt x="359" y="513"/>
                      <a:pt x="359" y="513"/>
                    </a:cubicBezTo>
                    <a:cubicBezTo>
                      <a:pt x="350" y="0"/>
                      <a:pt x="350" y="0"/>
                      <a:pt x="350" y="0"/>
                    </a:cubicBezTo>
                    <a:cubicBezTo>
                      <a:pt x="103" y="0"/>
                      <a:pt x="103" y="0"/>
                      <a:pt x="103" y="0"/>
                    </a:cubicBezTo>
                    <a:cubicBezTo>
                      <a:pt x="46" y="0"/>
                      <a:pt x="0" y="62"/>
                      <a:pt x="0" y="170"/>
                    </a:cubicBezTo>
                    <a:cubicBezTo>
                      <a:pt x="20" y="706"/>
                      <a:pt x="20" y="706"/>
                      <a:pt x="20" y="706"/>
                    </a:cubicBezTo>
                    <a:lnTo>
                      <a:pt x="355" y="706"/>
                    </a:lnTo>
                    <a:close/>
                  </a:path>
                </a:pathLst>
              </a:custGeom>
              <a:solidFill>
                <a:srgbClr val="F3764B"/>
              </a:solidFill>
              <a:ln w="9525">
                <a:noFill/>
                <a:miter lim="800000"/>
              </a:ln>
            </p:spPr>
            <p:txBody>
              <a:bodyPr/>
              <a:lstStyle/>
              <a:p>
                <a:endParaRPr lang="zh-CN" altLang="en-US">
                  <a:latin typeface="Calibri" panose="020F0502020204030204" charset="0"/>
                </a:endParaRPr>
              </a:p>
            </p:txBody>
          </p:sp>
          <p:sp>
            <p:nvSpPr>
              <p:cNvPr id="33864" name="Freeform 104"/>
              <p:cNvSpPr/>
              <p:nvPr/>
            </p:nvSpPr>
            <p:spPr bwMode="auto">
              <a:xfrm>
                <a:off x="10442130" y="5817931"/>
                <a:ext cx="531760" cy="1072035"/>
              </a:xfrm>
              <a:custGeom>
                <a:avLst/>
                <a:gdLst>
                  <a:gd name="T0" fmla="*/ 499854 w 350"/>
                  <a:gd name="T1" fmla="*/ 1072035 h 706"/>
                  <a:gd name="T2" fmla="*/ 531760 w 350"/>
                  <a:gd name="T3" fmla="*/ 258139 h 706"/>
                  <a:gd name="T4" fmla="*/ 376790 w 350"/>
                  <a:gd name="T5" fmla="*/ 0 h 706"/>
                  <a:gd name="T6" fmla="*/ 0 w 350"/>
                  <a:gd name="T7" fmla="*/ 0 h 706"/>
                  <a:gd name="T8" fmla="*/ 0 w 350"/>
                  <a:gd name="T9" fmla="*/ 1072035 h 706"/>
                  <a:gd name="T10" fmla="*/ 499854 w 350"/>
                  <a:gd name="T11" fmla="*/ 1072035 h 706"/>
                  <a:gd name="T12" fmla="*/ 0 60000 65536"/>
                  <a:gd name="T13" fmla="*/ 0 60000 65536"/>
                  <a:gd name="T14" fmla="*/ 0 60000 65536"/>
                  <a:gd name="T15" fmla="*/ 0 60000 65536"/>
                  <a:gd name="T16" fmla="*/ 0 60000 65536"/>
                  <a:gd name="T17" fmla="*/ 0 60000 65536"/>
                  <a:gd name="T18" fmla="*/ 0 w 350"/>
                  <a:gd name="T19" fmla="*/ 0 h 706"/>
                  <a:gd name="T20" fmla="*/ 350 w 350"/>
                  <a:gd name="T21" fmla="*/ 706 h 706"/>
                </a:gdLst>
                <a:ahLst/>
                <a:cxnLst>
                  <a:cxn ang="T12">
                    <a:pos x="T0" y="T1"/>
                  </a:cxn>
                  <a:cxn ang="T13">
                    <a:pos x="T2" y="T3"/>
                  </a:cxn>
                  <a:cxn ang="T14">
                    <a:pos x="T4" y="T5"/>
                  </a:cxn>
                  <a:cxn ang="T15">
                    <a:pos x="T6" y="T7"/>
                  </a:cxn>
                  <a:cxn ang="T16">
                    <a:pos x="T8" y="T9"/>
                  </a:cxn>
                  <a:cxn ang="T17">
                    <a:pos x="T10" y="T11"/>
                  </a:cxn>
                </a:cxnLst>
                <a:rect l="T18" t="T19" r="T20" b="T21"/>
                <a:pathLst>
                  <a:path w="350" h="706">
                    <a:moveTo>
                      <a:pt x="329" y="706"/>
                    </a:moveTo>
                    <a:cubicBezTo>
                      <a:pt x="350" y="170"/>
                      <a:pt x="350" y="170"/>
                      <a:pt x="350" y="170"/>
                    </a:cubicBezTo>
                    <a:cubicBezTo>
                      <a:pt x="350" y="62"/>
                      <a:pt x="304" y="0"/>
                      <a:pt x="248" y="0"/>
                    </a:cubicBezTo>
                    <a:cubicBezTo>
                      <a:pt x="0" y="0"/>
                      <a:pt x="0" y="0"/>
                      <a:pt x="0" y="0"/>
                    </a:cubicBezTo>
                    <a:cubicBezTo>
                      <a:pt x="0" y="706"/>
                      <a:pt x="0" y="706"/>
                      <a:pt x="0" y="706"/>
                    </a:cubicBezTo>
                    <a:lnTo>
                      <a:pt x="329" y="706"/>
                    </a:lnTo>
                    <a:close/>
                  </a:path>
                </a:pathLst>
              </a:custGeom>
              <a:solidFill>
                <a:srgbClr val="E96642"/>
              </a:solidFill>
              <a:ln w="9525">
                <a:noFill/>
                <a:miter lim="800000"/>
              </a:ln>
            </p:spPr>
            <p:txBody>
              <a:bodyPr/>
              <a:lstStyle/>
              <a:p>
                <a:endParaRPr lang="zh-CN" altLang="en-US">
                  <a:latin typeface="Calibri" panose="020F0502020204030204" charset="0"/>
                </a:endParaRPr>
              </a:p>
            </p:txBody>
          </p:sp>
          <p:sp>
            <p:nvSpPr>
              <p:cNvPr id="33865" name="Freeform 105"/>
              <p:cNvSpPr/>
              <p:nvPr/>
            </p:nvSpPr>
            <p:spPr bwMode="auto">
              <a:xfrm>
                <a:off x="10047568" y="5804684"/>
                <a:ext cx="91781" cy="1085281"/>
              </a:xfrm>
              <a:custGeom>
                <a:avLst/>
                <a:gdLst>
                  <a:gd name="T0" fmla="*/ 91781 w 60"/>
                  <a:gd name="T1" fmla="*/ 1085281 h 715"/>
                  <a:gd name="T2" fmla="*/ 91781 w 60"/>
                  <a:gd name="T3" fmla="*/ 25804 h 715"/>
                  <a:gd name="T4" fmla="*/ 73425 w 60"/>
                  <a:gd name="T5" fmla="*/ 0 h 715"/>
                  <a:gd name="T6" fmla="*/ 19886 w 60"/>
                  <a:gd name="T7" fmla="*/ 0 h 715"/>
                  <a:gd name="T8" fmla="*/ 0 w 60"/>
                  <a:gd name="T9" fmla="*/ 25804 h 715"/>
                  <a:gd name="T10" fmla="*/ 0 w 60"/>
                  <a:gd name="T11" fmla="*/ 1085281 h 715"/>
                  <a:gd name="T12" fmla="*/ 91781 w 60"/>
                  <a:gd name="T13" fmla="*/ 1085281 h 715"/>
                  <a:gd name="T14" fmla="*/ 0 60000 65536"/>
                  <a:gd name="T15" fmla="*/ 0 60000 65536"/>
                  <a:gd name="T16" fmla="*/ 0 60000 65536"/>
                  <a:gd name="T17" fmla="*/ 0 60000 65536"/>
                  <a:gd name="T18" fmla="*/ 0 60000 65536"/>
                  <a:gd name="T19" fmla="*/ 0 60000 65536"/>
                  <a:gd name="T20" fmla="*/ 0 60000 65536"/>
                  <a:gd name="T21" fmla="*/ 0 w 60"/>
                  <a:gd name="T22" fmla="*/ 0 h 715"/>
                  <a:gd name="T23" fmla="*/ 60 w 60"/>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15">
                    <a:moveTo>
                      <a:pt x="60" y="715"/>
                    </a:moveTo>
                    <a:cubicBezTo>
                      <a:pt x="60" y="17"/>
                      <a:pt x="60" y="17"/>
                      <a:pt x="60" y="17"/>
                    </a:cubicBezTo>
                    <a:cubicBezTo>
                      <a:pt x="60" y="8"/>
                      <a:pt x="55" y="0"/>
                      <a:pt x="48" y="0"/>
                    </a:cubicBezTo>
                    <a:cubicBezTo>
                      <a:pt x="13" y="0"/>
                      <a:pt x="13" y="0"/>
                      <a:pt x="13" y="0"/>
                    </a:cubicBezTo>
                    <a:cubicBezTo>
                      <a:pt x="6" y="0"/>
                      <a:pt x="0" y="8"/>
                      <a:pt x="0" y="17"/>
                    </a:cubicBezTo>
                    <a:cubicBezTo>
                      <a:pt x="0" y="715"/>
                      <a:pt x="0" y="715"/>
                      <a:pt x="0" y="715"/>
                    </a:cubicBezTo>
                    <a:lnTo>
                      <a:pt x="60" y="715"/>
                    </a:lnTo>
                    <a:close/>
                  </a:path>
                </a:pathLst>
              </a:custGeom>
              <a:solidFill>
                <a:srgbClr val="E1D5C9"/>
              </a:solidFill>
              <a:ln w="9525">
                <a:noFill/>
                <a:miter lim="800000"/>
              </a:ln>
            </p:spPr>
            <p:txBody>
              <a:bodyPr/>
              <a:lstStyle/>
              <a:p>
                <a:endParaRPr lang="zh-CN" altLang="en-US">
                  <a:latin typeface="Calibri" panose="020F0502020204030204" charset="0"/>
                </a:endParaRPr>
              </a:p>
            </p:txBody>
          </p:sp>
          <p:sp>
            <p:nvSpPr>
              <p:cNvPr id="33866" name="Freeform 106"/>
              <p:cNvSpPr/>
              <p:nvPr/>
            </p:nvSpPr>
            <p:spPr bwMode="auto">
              <a:xfrm>
                <a:off x="10735449" y="5804684"/>
                <a:ext cx="90834" cy="1085281"/>
              </a:xfrm>
              <a:custGeom>
                <a:avLst/>
                <a:gdLst>
                  <a:gd name="T0" fmla="*/ 90834 w 60"/>
                  <a:gd name="T1" fmla="*/ 1085281 h 715"/>
                  <a:gd name="T2" fmla="*/ 90834 w 60"/>
                  <a:gd name="T3" fmla="*/ 25804 h 715"/>
                  <a:gd name="T4" fmla="*/ 72667 w 60"/>
                  <a:gd name="T5" fmla="*/ 0 h 715"/>
                  <a:gd name="T6" fmla="*/ 18167 w 60"/>
                  <a:gd name="T7" fmla="*/ 0 h 715"/>
                  <a:gd name="T8" fmla="*/ 0 w 60"/>
                  <a:gd name="T9" fmla="*/ 25804 h 715"/>
                  <a:gd name="T10" fmla="*/ 0 w 60"/>
                  <a:gd name="T11" fmla="*/ 1085281 h 715"/>
                  <a:gd name="T12" fmla="*/ 90834 w 60"/>
                  <a:gd name="T13" fmla="*/ 1085281 h 715"/>
                  <a:gd name="T14" fmla="*/ 0 60000 65536"/>
                  <a:gd name="T15" fmla="*/ 0 60000 65536"/>
                  <a:gd name="T16" fmla="*/ 0 60000 65536"/>
                  <a:gd name="T17" fmla="*/ 0 60000 65536"/>
                  <a:gd name="T18" fmla="*/ 0 60000 65536"/>
                  <a:gd name="T19" fmla="*/ 0 60000 65536"/>
                  <a:gd name="T20" fmla="*/ 0 60000 65536"/>
                  <a:gd name="T21" fmla="*/ 0 w 60"/>
                  <a:gd name="T22" fmla="*/ 0 h 715"/>
                  <a:gd name="T23" fmla="*/ 60 w 60"/>
                  <a:gd name="T24" fmla="*/ 715 h 7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15">
                    <a:moveTo>
                      <a:pt x="60" y="715"/>
                    </a:moveTo>
                    <a:cubicBezTo>
                      <a:pt x="60" y="17"/>
                      <a:pt x="60" y="17"/>
                      <a:pt x="60" y="17"/>
                    </a:cubicBezTo>
                    <a:cubicBezTo>
                      <a:pt x="60" y="8"/>
                      <a:pt x="54" y="0"/>
                      <a:pt x="48" y="0"/>
                    </a:cubicBezTo>
                    <a:cubicBezTo>
                      <a:pt x="12" y="0"/>
                      <a:pt x="12" y="0"/>
                      <a:pt x="12" y="0"/>
                    </a:cubicBezTo>
                    <a:cubicBezTo>
                      <a:pt x="5" y="0"/>
                      <a:pt x="0" y="8"/>
                      <a:pt x="0" y="17"/>
                    </a:cubicBezTo>
                    <a:cubicBezTo>
                      <a:pt x="0" y="715"/>
                      <a:pt x="0" y="715"/>
                      <a:pt x="0" y="715"/>
                    </a:cubicBezTo>
                    <a:lnTo>
                      <a:pt x="60" y="715"/>
                    </a:lnTo>
                    <a:close/>
                  </a:path>
                </a:pathLst>
              </a:custGeom>
              <a:solidFill>
                <a:srgbClr val="D6CCC0"/>
              </a:solidFill>
              <a:ln w="9525">
                <a:noFill/>
                <a:miter lim="800000"/>
              </a:ln>
            </p:spPr>
            <p:txBody>
              <a:bodyPr/>
              <a:lstStyle/>
              <a:p>
                <a:endParaRPr lang="zh-CN" altLang="en-US">
                  <a:latin typeface="Calibri" panose="020F0502020204030204" charset="0"/>
                </a:endParaRPr>
              </a:p>
            </p:txBody>
          </p:sp>
          <p:sp>
            <p:nvSpPr>
              <p:cNvPr id="33867" name="Freeform 107"/>
              <p:cNvSpPr/>
              <p:nvPr/>
            </p:nvSpPr>
            <p:spPr bwMode="auto">
              <a:xfrm>
                <a:off x="10929419" y="4918103"/>
                <a:ext cx="135305" cy="312243"/>
              </a:xfrm>
              <a:custGeom>
                <a:avLst/>
                <a:gdLst>
                  <a:gd name="T0" fmla="*/ 103379 w 89"/>
                  <a:gd name="T1" fmla="*/ 241003 h 206"/>
                  <a:gd name="T2" fmla="*/ 57771 w 89"/>
                  <a:gd name="T3" fmla="*/ 310727 h 206"/>
                  <a:gd name="T4" fmla="*/ 57771 w 89"/>
                  <a:gd name="T5" fmla="*/ 310727 h 206"/>
                  <a:gd name="T6" fmla="*/ 1520 w 89"/>
                  <a:gd name="T7" fmla="*/ 250098 h 206"/>
                  <a:gd name="T8" fmla="*/ 12162 w 89"/>
                  <a:gd name="T9" fmla="*/ 56082 h 206"/>
                  <a:gd name="T10" fmla="*/ 74494 w 89"/>
                  <a:gd name="T11" fmla="*/ 1516 h 206"/>
                  <a:gd name="T12" fmla="*/ 74494 w 89"/>
                  <a:gd name="T13" fmla="*/ 1516 h 206"/>
                  <a:gd name="T14" fmla="*/ 129224 w 89"/>
                  <a:gd name="T15" fmla="*/ 63661 h 206"/>
                  <a:gd name="T16" fmla="*/ 103379 w 89"/>
                  <a:gd name="T17" fmla="*/ 241003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9"/>
                  <a:gd name="T28" fmla="*/ 0 h 206"/>
                  <a:gd name="T29" fmla="*/ 89 w 89"/>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9" h="206">
                    <a:moveTo>
                      <a:pt x="68" y="159"/>
                    </a:moveTo>
                    <a:cubicBezTo>
                      <a:pt x="67" y="181"/>
                      <a:pt x="59" y="206"/>
                      <a:pt x="38" y="205"/>
                    </a:cubicBezTo>
                    <a:cubicBezTo>
                      <a:pt x="38" y="205"/>
                      <a:pt x="38" y="205"/>
                      <a:pt x="38" y="205"/>
                    </a:cubicBezTo>
                    <a:cubicBezTo>
                      <a:pt x="16" y="204"/>
                      <a:pt x="0" y="186"/>
                      <a:pt x="1" y="165"/>
                    </a:cubicBezTo>
                    <a:cubicBezTo>
                      <a:pt x="8" y="37"/>
                      <a:pt x="8" y="37"/>
                      <a:pt x="8" y="37"/>
                    </a:cubicBezTo>
                    <a:cubicBezTo>
                      <a:pt x="10" y="16"/>
                      <a:pt x="28" y="0"/>
                      <a:pt x="49" y="1"/>
                    </a:cubicBezTo>
                    <a:cubicBezTo>
                      <a:pt x="49" y="1"/>
                      <a:pt x="49" y="1"/>
                      <a:pt x="49" y="1"/>
                    </a:cubicBezTo>
                    <a:cubicBezTo>
                      <a:pt x="70" y="2"/>
                      <a:pt x="89" y="21"/>
                      <a:pt x="85" y="42"/>
                    </a:cubicBezTo>
                    <a:cubicBezTo>
                      <a:pt x="81" y="71"/>
                      <a:pt x="70" y="102"/>
                      <a:pt x="68" y="159"/>
                    </a:cubicBez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68" name="Freeform 108"/>
              <p:cNvSpPr/>
              <p:nvPr/>
            </p:nvSpPr>
            <p:spPr bwMode="auto">
              <a:xfrm>
                <a:off x="9812913" y="4918103"/>
                <a:ext cx="133413" cy="312243"/>
              </a:xfrm>
              <a:custGeom>
                <a:avLst/>
                <a:gdLst>
                  <a:gd name="T0" fmla="*/ 31837 w 88"/>
                  <a:gd name="T1" fmla="*/ 241003 h 206"/>
                  <a:gd name="T2" fmla="*/ 77319 w 88"/>
                  <a:gd name="T3" fmla="*/ 310727 h 206"/>
                  <a:gd name="T4" fmla="*/ 77319 w 88"/>
                  <a:gd name="T5" fmla="*/ 310727 h 206"/>
                  <a:gd name="T6" fmla="*/ 131897 w 88"/>
                  <a:gd name="T7" fmla="*/ 250098 h 206"/>
                  <a:gd name="T8" fmla="*/ 121285 w 88"/>
                  <a:gd name="T9" fmla="*/ 56082 h 206"/>
                  <a:gd name="T10" fmla="*/ 59126 w 88"/>
                  <a:gd name="T11" fmla="*/ 1516 h 206"/>
                  <a:gd name="T12" fmla="*/ 59126 w 88"/>
                  <a:gd name="T13" fmla="*/ 1516 h 206"/>
                  <a:gd name="T14" fmla="*/ 4548 w 88"/>
                  <a:gd name="T15" fmla="*/ 63661 h 206"/>
                  <a:gd name="T16" fmla="*/ 31837 w 88"/>
                  <a:gd name="T17" fmla="*/ 241003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06"/>
                  <a:gd name="T29" fmla="*/ 88 w 88"/>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06">
                    <a:moveTo>
                      <a:pt x="21" y="159"/>
                    </a:moveTo>
                    <a:cubicBezTo>
                      <a:pt x="22" y="181"/>
                      <a:pt x="29" y="206"/>
                      <a:pt x="51" y="205"/>
                    </a:cubicBezTo>
                    <a:cubicBezTo>
                      <a:pt x="51" y="205"/>
                      <a:pt x="51" y="205"/>
                      <a:pt x="51" y="205"/>
                    </a:cubicBezTo>
                    <a:cubicBezTo>
                      <a:pt x="72" y="204"/>
                      <a:pt x="88" y="186"/>
                      <a:pt x="87" y="165"/>
                    </a:cubicBezTo>
                    <a:cubicBezTo>
                      <a:pt x="80" y="37"/>
                      <a:pt x="80" y="37"/>
                      <a:pt x="80" y="37"/>
                    </a:cubicBezTo>
                    <a:cubicBezTo>
                      <a:pt x="79" y="16"/>
                      <a:pt x="60" y="0"/>
                      <a:pt x="39" y="1"/>
                    </a:cubicBezTo>
                    <a:cubicBezTo>
                      <a:pt x="39" y="1"/>
                      <a:pt x="39" y="1"/>
                      <a:pt x="39" y="1"/>
                    </a:cubicBezTo>
                    <a:cubicBezTo>
                      <a:pt x="18" y="2"/>
                      <a:pt x="0" y="21"/>
                      <a:pt x="3" y="42"/>
                    </a:cubicBezTo>
                    <a:cubicBezTo>
                      <a:pt x="7" y="71"/>
                      <a:pt x="18" y="102"/>
                      <a:pt x="21" y="159"/>
                    </a:cubicBezTo>
                    <a:close/>
                  </a:path>
                </a:pathLst>
              </a:custGeom>
              <a:solidFill>
                <a:srgbClr val="FCF2D6"/>
              </a:solidFill>
              <a:ln w="9525">
                <a:noFill/>
                <a:miter lim="800000"/>
              </a:ln>
            </p:spPr>
            <p:txBody>
              <a:bodyPr/>
              <a:lstStyle/>
              <a:p>
                <a:endParaRPr lang="zh-CN" altLang="en-US">
                  <a:latin typeface="Calibri" panose="020F0502020204030204" charset="0"/>
                </a:endParaRPr>
              </a:p>
            </p:txBody>
          </p:sp>
          <p:sp>
            <p:nvSpPr>
              <p:cNvPr id="33869" name="Freeform 109"/>
              <p:cNvSpPr/>
              <p:nvPr/>
            </p:nvSpPr>
            <p:spPr bwMode="auto">
              <a:xfrm>
                <a:off x="9883877" y="4328626"/>
                <a:ext cx="1112721" cy="1195039"/>
              </a:xfrm>
              <a:custGeom>
                <a:avLst/>
                <a:gdLst>
                  <a:gd name="T0" fmla="*/ 1083878 w 733"/>
                  <a:gd name="T1" fmla="*/ 918677 h 787"/>
                  <a:gd name="T2" fmla="*/ 809114 w 733"/>
                  <a:gd name="T3" fmla="*/ 1195039 h 787"/>
                  <a:gd name="T4" fmla="*/ 305125 w 733"/>
                  <a:gd name="T5" fmla="*/ 1195039 h 787"/>
                  <a:gd name="T6" fmla="*/ 28843 w 733"/>
                  <a:gd name="T7" fmla="*/ 918677 h 787"/>
                  <a:gd name="T8" fmla="*/ 0 w 733"/>
                  <a:gd name="T9" fmla="*/ 276362 h 787"/>
                  <a:gd name="T10" fmla="*/ 276283 w 733"/>
                  <a:gd name="T11" fmla="*/ 0 h 787"/>
                  <a:gd name="T12" fmla="*/ 836438 w 733"/>
                  <a:gd name="T13" fmla="*/ 0 h 787"/>
                  <a:gd name="T14" fmla="*/ 1112721 w 733"/>
                  <a:gd name="T15" fmla="*/ 276362 h 787"/>
                  <a:gd name="T16" fmla="*/ 1083878 w 733"/>
                  <a:gd name="T17" fmla="*/ 918677 h 7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3"/>
                  <a:gd name="T28" fmla="*/ 0 h 787"/>
                  <a:gd name="T29" fmla="*/ 733 w 733"/>
                  <a:gd name="T30" fmla="*/ 787 h 7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3" h="787">
                    <a:moveTo>
                      <a:pt x="714" y="605"/>
                    </a:moveTo>
                    <a:cubicBezTo>
                      <a:pt x="714" y="706"/>
                      <a:pt x="633" y="787"/>
                      <a:pt x="533" y="787"/>
                    </a:cubicBezTo>
                    <a:cubicBezTo>
                      <a:pt x="201" y="787"/>
                      <a:pt x="201" y="787"/>
                      <a:pt x="201" y="787"/>
                    </a:cubicBezTo>
                    <a:cubicBezTo>
                      <a:pt x="100" y="787"/>
                      <a:pt x="19" y="706"/>
                      <a:pt x="19" y="605"/>
                    </a:cubicBezTo>
                    <a:cubicBezTo>
                      <a:pt x="0" y="182"/>
                      <a:pt x="0" y="182"/>
                      <a:pt x="0" y="182"/>
                    </a:cubicBezTo>
                    <a:cubicBezTo>
                      <a:pt x="0" y="82"/>
                      <a:pt x="82" y="0"/>
                      <a:pt x="182" y="0"/>
                    </a:cubicBezTo>
                    <a:cubicBezTo>
                      <a:pt x="551" y="0"/>
                      <a:pt x="551" y="0"/>
                      <a:pt x="551" y="0"/>
                    </a:cubicBezTo>
                    <a:cubicBezTo>
                      <a:pt x="651" y="0"/>
                      <a:pt x="733" y="82"/>
                      <a:pt x="733" y="182"/>
                    </a:cubicBezTo>
                    <a:lnTo>
                      <a:pt x="714" y="605"/>
                    </a:ln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70" name="Freeform 110"/>
              <p:cNvSpPr/>
              <p:nvPr/>
            </p:nvSpPr>
            <p:spPr bwMode="auto">
              <a:xfrm>
                <a:off x="10438345" y="4328626"/>
                <a:ext cx="555414" cy="1195039"/>
              </a:xfrm>
              <a:custGeom>
                <a:avLst/>
                <a:gdLst>
                  <a:gd name="T0" fmla="*/ 279225 w 366"/>
                  <a:gd name="T1" fmla="*/ 0 h 787"/>
                  <a:gd name="T2" fmla="*/ 0 w 366"/>
                  <a:gd name="T3" fmla="*/ 0 h 787"/>
                  <a:gd name="T4" fmla="*/ 0 w 366"/>
                  <a:gd name="T5" fmla="*/ 1195039 h 787"/>
                  <a:gd name="T6" fmla="*/ 251909 w 366"/>
                  <a:gd name="T7" fmla="*/ 1195039 h 787"/>
                  <a:gd name="T8" fmla="*/ 528099 w 366"/>
                  <a:gd name="T9" fmla="*/ 918677 h 787"/>
                  <a:gd name="T10" fmla="*/ 555414 w 366"/>
                  <a:gd name="T11" fmla="*/ 276362 h 787"/>
                  <a:gd name="T12" fmla="*/ 279225 w 366"/>
                  <a:gd name="T13" fmla="*/ 0 h 787"/>
                  <a:gd name="T14" fmla="*/ 0 60000 65536"/>
                  <a:gd name="T15" fmla="*/ 0 60000 65536"/>
                  <a:gd name="T16" fmla="*/ 0 60000 65536"/>
                  <a:gd name="T17" fmla="*/ 0 60000 65536"/>
                  <a:gd name="T18" fmla="*/ 0 60000 65536"/>
                  <a:gd name="T19" fmla="*/ 0 60000 65536"/>
                  <a:gd name="T20" fmla="*/ 0 60000 65536"/>
                  <a:gd name="T21" fmla="*/ 0 w 366"/>
                  <a:gd name="T22" fmla="*/ 0 h 787"/>
                  <a:gd name="T23" fmla="*/ 366 w 366"/>
                  <a:gd name="T24" fmla="*/ 787 h 7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 h="787">
                    <a:moveTo>
                      <a:pt x="184" y="0"/>
                    </a:moveTo>
                    <a:cubicBezTo>
                      <a:pt x="0" y="0"/>
                      <a:pt x="0" y="0"/>
                      <a:pt x="0" y="0"/>
                    </a:cubicBezTo>
                    <a:cubicBezTo>
                      <a:pt x="0" y="787"/>
                      <a:pt x="0" y="787"/>
                      <a:pt x="0" y="787"/>
                    </a:cubicBezTo>
                    <a:cubicBezTo>
                      <a:pt x="166" y="787"/>
                      <a:pt x="166" y="787"/>
                      <a:pt x="166" y="787"/>
                    </a:cubicBezTo>
                    <a:cubicBezTo>
                      <a:pt x="267" y="787"/>
                      <a:pt x="348" y="706"/>
                      <a:pt x="348" y="605"/>
                    </a:cubicBezTo>
                    <a:cubicBezTo>
                      <a:pt x="366" y="182"/>
                      <a:pt x="366" y="182"/>
                      <a:pt x="366" y="182"/>
                    </a:cubicBezTo>
                    <a:cubicBezTo>
                      <a:pt x="366" y="82"/>
                      <a:pt x="285" y="0"/>
                      <a:pt x="184" y="0"/>
                    </a:cubicBez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871" name="Freeform 111"/>
              <p:cNvSpPr/>
              <p:nvPr/>
            </p:nvSpPr>
            <p:spPr bwMode="auto">
              <a:xfrm>
                <a:off x="9883877" y="4614376"/>
                <a:ext cx="567715" cy="1072981"/>
              </a:xfrm>
              <a:custGeom>
                <a:avLst/>
                <a:gdLst>
                  <a:gd name="T0" fmla="*/ 309663 w 374"/>
                  <a:gd name="T1" fmla="*/ 679909 h 707"/>
                  <a:gd name="T2" fmla="*/ 31877 w 374"/>
                  <a:gd name="T3" fmla="*/ 458331 h 707"/>
                  <a:gd name="T4" fmla="*/ 18215 w 374"/>
                  <a:gd name="T5" fmla="*/ 0 h 707"/>
                  <a:gd name="T6" fmla="*/ 0 w 374"/>
                  <a:gd name="T7" fmla="*/ 142659 h 707"/>
                  <a:gd name="T8" fmla="*/ 12144 w 374"/>
                  <a:gd name="T9" fmla="*/ 824086 h 707"/>
                  <a:gd name="T10" fmla="*/ 262606 w 374"/>
                  <a:gd name="T11" fmla="*/ 1072981 h 707"/>
                  <a:gd name="T12" fmla="*/ 554053 w 374"/>
                  <a:gd name="T13" fmla="*/ 1072981 h 707"/>
                  <a:gd name="T14" fmla="*/ 567715 w 374"/>
                  <a:gd name="T15" fmla="*/ 904522 h 707"/>
                  <a:gd name="T16" fmla="*/ 554053 w 374"/>
                  <a:gd name="T17" fmla="*/ 652591 h 707"/>
                  <a:gd name="T18" fmla="*/ 309663 w 374"/>
                  <a:gd name="T19" fmla="*/ 679909 h 7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4"/>
                  <a:gd name="T31" fmla="*/ 0 h 707"/>
                  <a:gd name="T32" fmla="*/ 374 w 374"/>
                  <a:gd name="T33" fmla="*/ 707 h 7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4" h="707">
                    <a:moveTo>
                      <a:pt x="204" y="448"/>
                    </a:moveTo>
                    <a:cubicBezTo>
                      <a:pt x="99" y="463"/>
                      <a:pt x="21" y="408"/>
                      <a:pt x="21" y="302"/>
                    </a:cubicBezTo>
                    <a:cubicBezTo>
                      <a:pt x="12" y="0"/>
                      <a:pt x="12" y="0"/>
                      <a:pt x="12" y="0"/>
                    </a:cubicBezTo>
                    <a:cubicBezTo>
                      <a:pt x="4" y="21"/>
                      <a:pt x="0" y="43"/>
                      <a:pt x="0" y="94"/>
                    </a:cubicBezTo>
                    <a:cubicBezTo>
                      <a:pt x="8" y="543"/>
                      <a:pt x="8" y="543"/>
                      <a:pt x="8" y="543"/>
                    </a:cubicBezTo>
                    <a:cubicBezTo>
                      <a:pt x="8" y="621"/>
                      <a:pt x="67" y="707"/>
                      <a:pt x="173" y="707"/>
                    </a:cubicBezTo>
                    <a:cubicBezTo>
                      <a:pt x="365" y="707"/>
                      <a:pt x="365" y="707"/>
                      <a:pt x="365" y="707"/>
                    </a:cubicBezTo>
                    <a:cubicBezTo>
                      <a:pt x="374" y="596"/>
                      <a:pt x="374" y="596"/>
                      <a:pt x="374" y="596"/>
                    </a:cubicBezTo>
                    <a:cubicBezTo>
                      <a:pt x="365" y="430"/>
                      <a:pt x="365" y="430"/>
                      <a:pt x="365" y="430"/>
                    </a:cubicBezTo>
                    <a:cubicBezTo>
                      <a:pt x="265" y="430"/>
                      <a:pt x="244" y="442"/>
                      <a:pt x="204" y="448"/>
                    </a:cubicBez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72" name="Freeform 112"/>
              <p:cNvSpPr/>
              <p:nvPr/>
            </p:nvSpPr>
            <p:spPr bwMode="auto">
              <a:xfrm>
                <a:off x="10438345" y="4614376"/>
                <a:ext cx="558253" cy="1072981"/>
              </a:xfrm>
              <a:custGeom>
                <a:avLst/>
                <a:gdLst>
                  <a:gd name="T0" fmla="*/ 558253 w 368"/>
                  <a:gd name="T1" fmla="*/ 142659 h 707"/>
                  <a:gd name="T2" fmla="*/ 540049 w 368"/>
                  <a:gd name="T3" fmla="*/ 0 h 707"/>
                  <a:gd name="T4" fmla="*/ 526396 w 368"/>
                  <a:gd name="T5" fmla="*/ 458331 h 707"/>
                  <a:gd name="T6" fmla="*/ 248787 w 368"/>
                  <a:gd name="T7" fmla="*/ 679909 h 707"/>
                  <a:gd name="T8" fmla="*/ 3034 w 368"/>
                  <a:gd name="T9" fmla="*/ 652591 h 707"/>
                  <a:gd name="T10" fmla="*/ 0 w 368"/>
                  <a:gd name="T11" fmla="*/ 652591 h 707"/>
                  <a:gd name="T12" fmla="*/ 0 w 368"/>
                  <a:gd name="T13" fmla="*/ 1072981 h 707"/>
                  <a:gd name="T14" fmla="*/ 297330 w 368"/>
                  <a:gd name="T15" fmla="*/ 1072981 h 707"/>
                  <a:gd name="T16" fmla="*/ 546117 w 368"/>
                  <a:gd name="T17" fmla="*/ 824086 h 707"/>
                  <a:gd name="T18" fmla="*/ 558253 w 368"/>
                  <a:gd name="T19" fmla="*/ 142659 h 7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8"/>
                  <a:gd name="T31" fmla="*/ 0 h 707"/>
                  <a:gd name="T32" fmla="*/ 368 w 368"/>
                  <a:gd name="T33" fmla="*/ 707 h 7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8" h="707">
                    <a:moveTo>
                      <a:pt x="368" y="94"/>
                    </a:moveTo>
                    <a:cubicBezTo>
                      <a:pt x="368" y="43"/>
                      <a:pt x="364" y="21"/>
                      <a:pt x="356" y="0"/>
                    </a:cubicBezTo>
                    <a:cubicBezTo>
                      <a:pt x="347" y="302"/>
                      <a:pt x="347" y="302"/>
                      <a:pt x="347" y="302"/>
                    </a:cubicBezTo>
                    <a:cubicBezTo>
                      <a:pt x="347" y="408"/>
                      <a:pt x="269" y="463"/>
                      <a:pt x="164" y="448"/>
                    </a:cubicBezTo>
                    <a:cubicBezTo>
                      <a:pt x="124" y="442"/>
                      <a:pt x="103" y="430"/>
                      <a:pt x="2" y="430"/>
                    </a:cubicBezTo>
                    <a:cubicBezTo>
                      <a:pt x="1" y="430"/>
                      <a:pt x="1" y="430"/>
                      <a:pt x="0" y="430"/>
                    </a:cubicBezTo>
                    <a:cubicBezTo>
                      <a:pt x="0" y="707"/>
                      <a:pt x="0" y="707"/>
                      <a:pt x="0" y="707"/>
                    </a:cubicBezTo>
                    <a:cubicBezTo>
                      <a:pt x="196" y="707"/>
                      <a:pt x="196" y="707"/>
                      <a:pt x="196" y="707"/>
                    </a:cubicBezTo>
                    <a:cubicBezTo>
                      <a:pt x="301" y="707"/>
                      <a:pt x="360" y="621"/>
                      <a:pt x="360" y="543"/>
                    </a:cubicBezTo>
                    <a:lnTo>
                      <a:pt x="368" y="94"/>
                    </a:ln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873" name="Freeform 113"/>
              <p:cNvSpPr/>
              <p:nvPr/>
            </p:nvSpPr>
            <p:spPr bwMode="auto">
              <a:xfrm>
                <a:off x="9617997" y="5844424"/>
                <a:ext cx="425786" cy="1045541"/>
              </a:xfrm>
              <a:custGeom>
                <a:avLst/>
                <a:gdLst>
                  <a:gd name="T0" fmla="*/ 247868 w 280"/>
                  <a:gd name="T1" fmla="*/ 1045541 h 689"/>
                  <a:gd name="T2" fmla="*/ 228100 w 280"/>
                  <a:gd name="T3" fmla="*/ 817920 h 689"/>
                  <a:gd name="T4" fmla="*/ 396893 w 280"/>
                  <a:gd name="T5" fmla="*/ 356607 h 689"/>
                  <a:gd name="T6" fmla="*/ 424265 w 280"/>
                  <a:gd name="T7" fmla="*/ 154783 h 689"/>
                  <a:gd name="T8" fmla="*/ 398414 w 280"/>
                  <a:gd name="T9" fmla="*/ 0 h 689"/>
                  <a:gd name="T10" fmla="*/ 0 w 280"/>
                  <a:gd name="T11" fmla="*/ 817920 h 689"/>
                  <a:gd name="T12" fmla="*/ 13686 w 280"/>
                  <a:gd name="T13" fmla="*/ 1045541 h 689"/>
                  <a:gd name="T14" fmla="*/ 247868 w 280"/>
                  <a:gd name="T15" fmla="*/ 1045541 h 689"/>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689"/>
                  <a:gd name="T26" fmla="*/ 280 w 280"/>
                  <a:gd name="T27" fmla="*/ 689 h 6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689">
                    <a:moveTo>
                      <a:pt x="163" y="689"/>
                    </a:moveTo>
                    <a:cubicBezTo>
                      <a:pt x="155" y="646"/>
                      <a:pt x="150" y="596"/>
                      <a:pt x="150" y="539"/>
                    </a:cubicBezTo>
                    <a:cubicBezTo>
                      <a:pt x="150" y="356"/>
                      <a:pt x="216" y="271"/>
                      <a:pt x="261" y="235"/>
                    </a:cubicBezTo>
                    <a:cubicBezTo>
                      <a:pt x="280" y="219"/>
                      <a:pt x="279" y="102"/>
                      <a:pt x="279" y="102"/>
                    </a:cubicBezTo>
                    <a:cubicBezTo>
                      <a:pt x="262" y="0"/>
                      <a:pt x="262" y="0"/>
                      <a:pt x="262" y="0"/>
                    </a:cubicBezTo>
                    <a:cubicBezTo>
                      <a:pt x="171" y="33"/>
                      <a:pt x="0" y="189"/>
                      <a:pt x="0" y="539"/>
                    </a:cubicBezTo>
                    <a:cubicBezTo>
                      <a:pt x="0" y="593"/>
                      <a:pt x="3" y="643"/>
                      <a:pt x="9" y="689"/>
                    </a:cubicBezTo>
                    <a:lnTo>
                      <a:pt x="163" y="689"/>
                    </a:lnTo>
                    <a:close/>
                  </a:path>
                </a:pathLst>
              </a:custGeom>
              <a:solidFill>
                <a:srgbClr val="F3764B"/>
              </a:solidFill>
              <a:ln w="9525">
                <a:noFill/>
                <a:miter lim="800000"/>
              </a:ln>
            </p:spPr>
            <p:txBody>
              <a:bodyPr/>
              <a:lstStyle/>
              <a:p>
                <a:endParaRPr lang="zh-CN" altLang="en-US">
                  <a:latin typeface="Calibri" panose="020F0502020204030204" charset="0"/>
                </a:endParaRPr>
              </a:p>
            </p:txBody>
          </p:sp>
          <p:sp>
            <p:nvSpPr>
              <p:cNvPr id="33874" name="Freeform 114"/>
              <p:cNvSpPr/>
              <p:nvPr/>
            </p:nvSpPr>
            <p:spPr bwMode="auto">
              <a:xfrm>
                <a:off x="10850885" y="5844424"/>
                <a:ext cx="424840" cy="1045541"/>
              </a:xfrm>
              <a:custGeom>
                <a:avLst/>
                <a:gdLst>
                  <a:gd name="T0" fmla="*/ 197247 w 280"/>
                  <a:gd name="T1" fmla="*/ 817920 h 689"/>
                  <a:gd name="T2" fmla="*/ 177522 w 280"/>
                  <a:gd name="T3" fmla="*/ 1045541 h 689"/>
                  <a:gd name="T4" fmla="*/ 411184 w 280"/>
                  <a:gd name="T5" fmla="*/ 1045541 h 689"/>
                  <a:gd name="T6" fmla="*/ 424840 w 280"/>
                  <a:gd name="T7" fmla="*/ 817920 h 689"/>
                  <a:gd name="T8" fmla="*/ 27311 w 280"/>
                  <a:gd name="T9" fmla="*/ 0 h 689"/>
                  <a:gd name="T10" fmla="*/ 0 w 280"/>
                  <a:gd name="T11" fmla="*/ 154783 h 689"/>
                  <a:gd name="T12" fmla="*/ 28828 w 280"/>
                  <a:gd name="T13" fmla="*/ 356607 h 689"/>
                  <a:gd name="T14" fmla="*/ 197247 w 280"/>
                  <a:gd name="T15" fmla="*/ 817920 h 689"/>
                  <a:gd name="T16" fmla="*/ 0 60000 65536"/>
                  <a:gd name="T17" fmla="*/ 0 60000 65536"/>
                  <a:gd name="T18" fmla="*/ 0 60000 65536"/>
                  <a:gd name="T19" fmla="*/ 0 60000 65536"/>
                  <a:gd name="T20" fmla="*/ 0 60000 65536"/>
                  <a:gd name="T21" fmla="*/ 0 60000 65536"/>
                  <a:gd name="T22" fmla="*/ 0 60000 65536"/>
                  <a:gd name="T23" fmla="*/ 0 60000 65536"/>
                  <a:gd name="T24" fmla="*/ 0 w 280"/>
                  <a:gd name="T25" fmla="*/ 0 h 689"/>
                  <a:gd name="T26" fmla="*/ 280 w 280"/>
                  <a:gd name="T27" fmla="*/ 689 h 6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0" h="689">
                    <a:moveTo>
                      <a:pt x="130" y="539"/>
                    </a:moveTo>
                    <a:cubicBezTo>
                      <a:pt x="130" y="596"/>
                      <a:pt x="125" y="646"/>
                      <a:pt x="117" y="689"/>
                    </a:cubicBezTo>
                    <a:cubicBezTo>
                      <a:pt x="271" y="689"/>
                      <a:pt x="271" y="689"/>
                      <a:pt x="271" y="689"/>
                    </a:cubicBezTo>
                    <a:cubicBezTo>
                      <a:pt x="277" y="643"/>
                      <a:pt x="280" y="593"/>
                      <a:pt x="280" y="539"/>
                    </a:cubicBezTo>
                    <a:cubicBezTo>
                      <a:pt x="280" y="189"/>
                      <a:pt x="109" y="33"/>
                      <a:pt x="18" y="0"/>
                    </a:cubicBezTo>
                    <a:cubicBezTo>
                      <a:pt x="0" y="102"/>
                      <a:pt x="0" y="102"/>
                      <a:pt x="0" y="102"/>
                    </a:cubicBezTo>
                    <a:cubicBezTo>
                      <a:pt x="0" y="102"/>
                      <a:pt x="0" y="219"/>
                      <a:pt x="19" y="235"/>
                    </a:cubicBezTo>
                    <a:cubicBezTo>
                      <a:pt x="63" y="271"/>
                      <a:pt x="130" y="356"/>
                      <a:pt x="130" y="539"/>
                    </a:cubicBezTo>
                    <a:close/>
                  </a:path>
                </a:pathLst>
              </a:custGeom>
              <a:solidFill>
                <a:srgbClr val="E96642"/>
              </a:solidFill>
              <a:ln w="9525">
                <a:noFill/>
                <a:miter lim="800000"/>
              </a:ln>
            </p:spPr>
            <p:txBody>
              <a:bodyPr/>
              <a:lstStyle/>
              <a:p>
                <a:endParaRPr lang="zh-CN" altLang="en-US">
                  <a:latin typeface="Calibri" panose="020F0502020204030204" charset="0"/>
                </a:endParaRPr>
              </a:p>
            </p:txBody>
          </p:sp>
        </p:grpSp>
        <p:grpSp>
          <p:nvGrpSpPr>
            <p:cNvPr id="33802" name="组合 172"/>
            <p:cNvGrpSpPr/>
            <p:nvPr/>
          </p:nvGrpSpPr>
          <p:grpSpPr bwMode="auto">
            <a:xfrm>
              <a:off x="1408" y="6818"/>
              <a:ext cx="2945" cy="4285"/>
              <a:chOff x="6164648" y="4328626"/>
              <a:chExt cx="1869674" cy="2721246"/>
            </a:xfrm>
          </p:grpSpPr>
          <p:sp>
            <p:nvSpPr>
              <p:cNvPr id="33835" name="Freeform 115"/>
              <p:cNvSpPr/>
              <p:nvPr/>
            </p:nvSpPr>
            <p:spPr bwMode="auto">
              <a:xfrm>
                <a:off x="7076776" y="5603146"/>
                <a:ext cx="135305" cy="163691"/>
              </a:xfrm>
              <a:custGeom>
                <a:avLst/>
                <a:gdLst>
                  <a:gd name="T0" fmla="*/ 135305 w 143"/>
                  <a:gd name="T1" fmla="*/ 0 h 173"/>
                  <a:gd name="T2" fmla="*/ 14193 w 143"/>
                  <a:gd name="T3" fmla="*/ 0 h 173"/>
                  <a:gd name="T4" fmla="*/ 0 w 143"/>
                  <a:gd name="T5" fmla="*/ 80426 h 173"/>
                  <a:gd name="T6" fmla="*/ 14193 w 143"/>
                  <a:gd name="T7" fmla="*/ 163691 h 173"/>
                  <a:gd name="T8" fmla="*/ 135305 w 143"/>
                  <a:gd name="T9" fmla="*/ 163691 h 173"/>
                  <a:gd name="T10" fmla="*/ 135305 w 143"/>
                  <a:gd name="T11" fmla="*/ 0 h 173"/>
                  <a:gd name="T12" fmla="*/ 0 60000 65536"/>
                  <a:gd name="T13" fmla="*/ 0 60000 65536"/>
                  <a:gd name="T14" fmla="*/ 0 60000 65536"/>
                  <a:gd name="T15" fmla="*/ 0 60000 65536"/>
                  <a:gd name="T16" fmla="*/ 0 60000 65536"/>
                  <a:gd name="T17" fmla="*/ 0 60000 65536"/>
                  <a:gd name="T18" fmla="*/ 0 w 143"/>
                  <a:gd name="T19" fmla="*/ 0 h 173"/>
                  <a:gd name="T20" fmla="*/ 143 w 143"/>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43" h="173">
                    <a:moveTo>
                      <a:pt x="143" y="0"/>
                    </a:moveTo>
                    <a:lnTo>
                      <a:pt x="15" y="0"/>
                    </a:lnTo>
                    <a:lnTo>
                      <a:pt x="0" y="85"/>
                    </a:lnTo>
                    <a:lnTo>
                      <a:pt x="15" y="173"/>
                    </a:lnTo>
                    <a:lnTo>
                      <a:pt x="143" y="173"/>
                    </a:lnTo>
                    <a:lnTo>
                      <a:pt x="143" y="0"/>
                    </a:ln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36" name="Rectangle 116"/>
              <p:cNvSpPr>
                <a:spLocks noChangeArrowheads="1"/>
              </p:cNvSpPr>
              <p:nvPr/>
            </p:nvSpPr>
            <p:spPr bwMode="auto">
              <a:xfrm>
                <a:off x="6968910" y="5603146"/>
                <a:ext cx="122059" cy="163691"/>
              </a:xfrm>
              <a:prstGeom prst="rect">
                <a:avLst/>
              </a:prstGeom>
              <a:solidFill>
                <a:srgbClr val="FCF2D6"/>
              </a:solidFill>
              <a:ln w="9525">
                <a:noFill/>
                <a:miter lim="800000"/>
              </a:ln>
            </p:spPr>
            <p:txBody>
              <a:bodyPr/>
              <a:lstStyle/>
              <a:p>
                <a:endParaRPr lang="zh-CN" altLang="en-US">
                  <a:latin typeface="Calibri" panose="020F0502020204030204" charset="0"/>
                </a:endParaRPr>
              </a:p>
            </p:txBody>
          </p:sp>
          <p:sp>
            <p:nvSpPr>
              <p:cNvPr id="33837" name="Freeform 117"/>
              <p:cNvSpPr/>
              <p:nvPr/>
            </p:nvSpPr>
            <p:spPr bwMode="auto">
              <a:xfrm>
                <a:off x="6164648" y="5756429"/>
                <a:ext cx="675581" cy="1293443"/>
              </a:xfrm>
              <a:custGeom>
                <a:avLst/>
                <a:gdLst>
                  <a:gd name="T0" fmla="*/ 44027 w 445"/>
                  <a:gd name="T1" fmla="*/ 1293443 h 852"/>
                  <a:gd name="T2" fmla="*/ 221651 w 445"/>
                  <a:gd name="T3" fmla="*/ 238346 h 852"/>
                  <a:gd name="T4" fmla="*/ 579937 w 445"/>
                  <a:gd name="T5" fmla="*/ 4554 h 852"/>
                  <a:gd name="T6" fmla="*/ 675581 w 445"/>
                  <a:gd name="T7" fmla="*/ 350687 h 852"/>
                  <a:gd name="T8" fmla="*/ 423567 w 445"/>
                  <a:gd name="T9" fmla="*/ 475173 h 852"/>
                  <a:gd name="T10" fmla="*/ 318814 w 445"/>
                  <a:gd name="T11" fmla="*/ 1290407 h 852"/>
                  <a:gd name="T12" fmla="*/ 44027 w 445"/>
                  <a:gd name="T13" fmla="*/ 1293443 h 852"/>
                  <a:gd name="T14" fmla="*/ 0 60000 65536"/>
                  <a:gd name="T15" fmla="*/ 0 60000 65536"/>
                  <a:gd name="T16" fmla="*/ 0 60000 65536"/>
                  <a:gd name="T17" fmla="*/ 0 60000 65536"/>
                  <a:gd name="T18" fmla="*/ 0 60000 65536"/>
                  <a:gd name="T19" fmla="*/ 0 60000 65536"/>
                  <a:gd name="T20" fmla="*/ 0 60000 65536"/>
                  <a:gd name="T21" fmla="*/ 0 w 445"/>
                  <a:gd name="T22" fmla="*/ 0 h 852"/>
                  <a:gd name="T23" fmla="*/ 445 w 445"/>
                  <a:gd name="T24" fmla="*/ 852 h 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852">
                    <a:moveTo>
                      <a:pt x="29" y="852"/>
                    </a:moveTo>
                    <a:cubicBezTo>
                      <a:pt x="0" y="563"/>
                      <a:pt x="40" y="299"/>
                      <a:pt x="146" y="157"/>
                    </a:cubicBezTo>
                    <a:cubicBezTo>
                      <a:pt x="261" y="3"/>
                      <a:pt x="339" y="0"/>
                      <a:pt x="382" y="3"/>
                    </a:cubicBezTo>
                    <a:cubicBezTo>
                      <a:pt x="445" y="231"/>
                      <a:pt x="445" y="231"/>
                      <a:pt x="445" y="231"/>
                    </a:cubicBezTo>
                    <a:cubicBezTo>
                      <a:pt x="421" y="230"/>
                      <a:pt x="340" y="231"/>
                      <a:pt x="279" y="313"/>
                    </a:cubicBezTo>
                    <a:cubicBezTo>
                      <a:pt x="213" y="402"/>
                      <a:pt x="189" y="634"/>
                      <a:pt x="210" y="850"/>
                    </a:cubicBezTo>
                    <a:lnTo>
                      <a:pt x="29" y="852"/>
                    </a:lnTo>
                    <a:close/>
                  </a:path>
                </a:pathLst>
              </a:custGeom>
              <a:solidFill>
                <a:srgbClr val="E9B540"/>
              </a:solidFill>
              <a:ln w="9525">
                <a:noFill/>
                <a:miter lim="800000"/>
              </a:ln>
            </p:spPr>
            <p:txBody>
              <a:bodyPr/>
              <a:lstStyle/>
              <a:p>
                <a:endParaRPr lang="zh-CN" altLang="en-US">
                  <a:latin typeface="Calibri" panose="020F0502020204030204" charset="0"/>
                </a:endParaRPr>
              </a:p>
            </p:txBody>
          </p:sp>
          <p:sp>
            <p:nvSpPr>
              <p:cNvPr id="33838" name="Freeform 118"/>
              <p:cNvSpPr/>
              <p:nvPr/>
            </p:nvSpPr>
            <p:spPr bwMode="auto">
              <a:xfrm>
                <a:off x="7358741" y="5754536"/>
                <a:ext cx="675581" cy="1288712"/>
              </a:xfrm>
              <a:custGeom>
                <a:avLst/>
                <a:gdLst>
                  <a:gd name="T0" fmla="*/ 631554 w 445"/>
                  <a:gd name="T1" fmla="*/ 1288712 h 849"/>
                  <a:gd name="T2" fmla="*/ 453930 w 445"/>
                  <a:gd name="T3" fmla="*/ 233759 h 849"/>
                  <a:gd name="T4" fmla="*/ 101717 w 445"/>
                  <a:gd name="T5" fmla="*/ 6072 h 849"/>
                  <a:gd name="T6" fmla="*/ 0 w 445"/>
                  <a:gd name="T7" fmla="*/ 346085 h 849"/>
                  <a:gd name="T8" fmla="*/ 252015 w 445"/>
                  <a:gd name="T9" fmla="*/ 470554 h 849"/>
                  <a:gd name="T10" fmla="*/ 356767 w 445"/>
                  <a:gd name="T11" fmla="*/ 1285676 h 849"/>
                  <a:gd name="T12" fmla="*/ 631554 w 445"/>
                  <a:gd name="T13" fmla="*/ 1288712 h 849"/>
                  <a:gd name="T14" fmla="*/ 0 60000 65536"/>
                  <a:gd name="T15" fmla="*/ 0 60000 65536"/>
                  <a:gd name="T16" fmla="*/ 0 60000 65536"/>
                  <a:gd name="T17" fmla="*/ 0 60000 65536"/>
                  <a:gd name="T18" fmla="*/ 0 60000 65536"/>
                  <a:gd name="T19" fmla="*/ 0 60000 65536"/>
                  <a:gd name="T20" fmla="*/ 0 60000 65536"/>
                  <a:gd name="T21" fmla="*/ 0 w 445"/>
                  <a:gd name="T22" fmla="*/ 0 h 849"/>
                  <a:gd name="T23" fmla="*/ 445 w 445"/>
                  <a:gd name="T24" fmla="*/ 849 h 8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5" h="849">
                    <a:moveTo>
                      <a:pt x="416" y="849"/>
                    </a:moveTo>
                    <a:cubicBezTo>
                      <a:pt x="445" y="560"/>
                      <a:pt x="405" y="296"/>
                      <a:pt x="299" y="154"/>
                    </a:cubicBezTo>
                    <a:cubicBezTo>
                      <a:pt x="184" y="0"/>
                      <a:pt x="110" y="1"/>
                      <a:pt x="67" y="4"/>
                    </a:cubicBezTo>
                    <a:cubicBezTo>
                      <a:pt x="0" y="228"/>
                      <a:pt x="0" y="228"/>
                      <a:pt x="0" y="228"/>
                    </a:cubicBezTo>
                    <a:cubicBezTo>
                      <a:pt x="24" y="227"/>
                      <a:pt x="105" y="228"/>
                      <a:pt x="166" y="310"/>
                    </a:cubicBezTo>
                    <a:cubicBezTo>
                      <a:pt x="232" y="399"/>
                      <a:pt x="256" y="631"/>
                      <a:pt x="235" y="847"/>
                    </a:cubicBezTo>
                    <a:lnTo>
                      <a:pt x="416" y="849"/>
                    </a:lnTo>
                    <a:close/>
                  </a:path>
                </a:pathLst>
              </a:custGeom>
              <a:solidFill>
                <a:srgbClr val="E1A836"/>
              </a:solidFill>
              <a:ln w="9525">
                <a:noFill/>
                <a:miter lim="800000"/>
              </a:ln>
            </p:spPr>
            <p:txBody>
              <a:bodyPr/>
              <a:lstStyle/>
              <a:p>
                <a:endParaRPr lang="zh-CN" altLang="en-US">
                  <a:latin typeface="Calibri" panose="020F0502020204030204" charset="0"/>
                </a:endParaRPr>
              </a:p>
            </p:txBody>
          </p:sp>
          <p:sp>
            <p:nvSpPr>
              <p:cNvPr id="33839" name="Freeform 119"/>
              <p:cNvSpPr/>
              <p:nvPr/>
            </p:nvSpPr>
            <p:spPr bwMode="auto">
              <a:xfrm>
                <a:off x="6584757" y="5760213"/>
                <a:ext cx="521351" cy="1282089"/>
              </a:xfrm>
              <a:custGeom>
                <a:avLst/>
                <a:gdLst>
                  <a:gd name="T0" fmla="*/ 148957 w 343"/>
                  <a:gd name="T1" fmla="*/ 0 h 844"/>
                  <a:gd name="T2" fmla="*/ 0 w 343"/>
                  <a:gd name="T3" fmla="*/ 233936 h 844"/>
                  <a:gd name="T4" fmla="*/ 42559 w 343"/>
                  <a:gd name="T5" fmla="*/ 1282089 h 844"/>
                  <a:gd name="T6" fmla="*/ 509191 w 343"/>
                  <a:gd name="T7" fmla="*/ 1282089 h 844"/>
                  <a:gd name="T8" fmla="*/ 521351 w 343"/>
                  <a:gd name="T9" fmla="*/ 707883 h 844"/>
                  <a:gd name="T10" fmla="*/ 509191 w 343"/>
                  <a:gd name="T11" fmla="*/ 0 h 844"/>
                  <a:gd name="T12" fmla="*/ 148957 w 343"/>
                  <a:gd name="T13" fmla="*/ 0 h 844"/>
                  <a:gd name="T14" fmla="*/ 0 60000 65536"/>
                  <a:gd name="T15" fmla="*/ 0 60000 65536"/>
                  <a:gd name="T16" fmla="*/ 0 60000 65536"/>
                  <a:gd name="T17" fmla="*/ 0 60000 65536"/>
                  <a:gd name="T18" fmla="*/ 0 60000 65536"/>
                  <a:gd name="T19" fmla="*/ 0 60000 65536"/>
                  <a:gd name="T20" fmla="*/ 0 60000 65536"/>
                  <a:gd name="T21" fmla="*/ 0 w 343"/>
                  <a:gd name="T22" fmla="*/ 0 h 844"/>
                  <a:gd name="T23" fmla="*/ 343 w 343"/>
                  <a:gd name="T24" fmla="*/ 844 h 8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844">
                    <a:moveTo>
                      <a:pt x="98" y="0"/>
                    </a:moveTo>
                    <a:cubicBezTo>
                      <a:pt x="44" y="0"/>
                      <a:pt x="0" y="55"/>
                      <a:pt x="0" y="154"/>
                    </a:cubicBezTo>
                    <a:cubicBezTo>
                      <a:pt x="28" y="844"/>
                      <a:pt x="28" y="844"/>
                      <a:pt x="28" y="844"/>
                    </a:cubicBezTo>
                    <a:cubicBezTo>
                      <a:pt x="335" y="844"/>
                      <a:pt x="335" y="844"/>
                      <a:pt x="335" y="844"/>
                    </a:cubicBezTo>
                    <a:cubicBezTo>
                      <a:pt x="343" y="466"/>
                      <a:pt x="343" y="466"/>
                      <a:pt x="343" y="466"/>
                    </a:cubicBezTo>
                    <a:cubicBezTo>
                      <a:pt x="335" y="0"/>
                      <a:pt x="335" y="0"/>
                      <a:pt x="335" y="0"/>
                    </a:cubicBezTo>
                    <a:lnTo>
                      <a:pt x="98" y="0"/>
                    </a:lnTo>
                    <a:close/>
                  </a:path>
                </a:pathLst>
              </a:custGeom>
              <a:solidFill>
                <a:srgbClr val="E9B540"/>
              </a:solidFill>
              <a:ln w="9525">
                <a:noFill/>
                <a:miter lim="800000"/>
              </a:ln>
            </p:spPr>
            <p:txBody>
              <a:bodyPr/>
              <a:lstStyle/>
              <a:p>
                <a:endParaRPr lang="zh-CN" altLang="en-US">
                  <a:latin typeface="Calibri" panose="020F0502020204030204" charset="0"/>
                </a:endParaRPr>
              </a:p>
            </p:txBody>
          </p:sp>
          <p:sp>
            <p:nvSpPr>
              <p:cNvPr id="33840" name="Freeform 120"/>
              <p:cNvSpPr/>
              <p:nvPr/>
            </p:nvSpPr>
            <p:spPr bwMode="auto">
              <a:xfrm>
                <a:off x="7090969" y="5760213"/>
                <a:ext cx="508105" cy="1282089"/>
              </a:xfrm>
              <a:custGeom>
                <a:avLst/>
                <a:gdLst>
                  <a:gd name="T0" fmla="*/ 508105 w 335"/>
                  <a:gd name="T1" fmla="*/ 233936 h 844"/>
                  <a:gd name="T2" fmla="*/ 359465 w 335"/>
                  <a:gd name="T3" fmla="*/ 0 h 844"/>
                  <a:gd name="T4" fmla="*/ 0 w 335"/>
                  <a:gd name="T5" fmla="*/ 0 h 844"/>
                  <a:gd name="T6" fmla="*/ 0 w 335"/>
                  <a:gd name="T7" fmla="*/ 1282089 h 844"/>
                  <a:gd name="T8" fmla="*/ 462603 w 335"/>
                  <a:gd name="T9" fmla="*/ 1282089 h 844"/>
                  <a:gd name="T10" fmla="*/ 508105 w 335"/>
                  <a:gd name="T11" fmla="*/ 233936 h 844"/>
                  <a:gd name="T12" fmla="*/ 0 60000 65536"/>
                  <a:gd name="T13" fmla="*/ 0 60000 65536"/>
                  <a:gd name="T14" fmla="*/ 0 60000 65536"/>
                  <a:gd name="T15" fmla="*/ 0 60000 65536"/>
                  <a:gd name="T16" fmla="*/ 0 60000 65536"/>
                  <a:gd name="T17" fmla="*/ 0 60000 65536"/>
                  <a:gd name="T18" fmla="*/ 0 w 335"/>
                  <a:gd name="T19" fmla="*/ 0 h 844"/>
                  <a:gd name="T20" fmla="*/ 335 w 335"/>
                  <a:gd name="T21" fmla="*/ 844 h 844"/>
                </a:gdLst>
                <a:ahLst/>
                <a:cxnLst>
                  <a:cxn ang="T12">
                    <a:pos x="T0" y="T1"/>
                  </a:cxn>
                  <a:cxn ang="T13">
                    <a:pos x="T2" y="T3"/>
                  </a:cxn>
                  <a:cxn ang="T14">
                    <a:pos x="T4" y="T5"/>
                  </a:cxn>
                  <a:cxn ang="T15">
                    <a:pos x="T6" y="T7"/>
                  </a:cxn>
                  <a:cxn ang="T16">
                    <a:pos x="T8" y="T9"/>
                  </a:cxn>
                  <a:cxn ang="T17">
                    <a:pos x="T10" y="T11"/>
                  </a:cxn>
                </a:cxnLst>
                <a:rect l="T18" t="T19" r="T20" b="T21"/>
                <a:pathLst>
                  <a:path w="335" h="844">
                    <a:moveTo>
                      <a:pt x="335" y="154"/>
                    </a:moveTo>
                    <a:cubicBezTo>
                      <a:pt x="335" y="55"/>
                      <a:pt x="291" y="0"/>
                      <a:pt x="237" y="0"/>
                    </a:cubicBezTo>
                    <a:cubicBezTo>
                      <a:pt x="0" y="0"/>
                      <a:pt x="0" y="0"/>
                      <a:pt x="0" y="0"/>
                    </a:cubicBezTo>
                    <a:cubicBezTo>
                      <a:pt x="0" y="844"/>
                      <a:pt x="0" y="844"/>
                      <a:pt x="0" y="844"/>
                    </a:cubicBezTo>
                    <a:cubicBezTo>
                      <a:pt x="305" y="844"/>
                      <a:pt x="305" y="844"/>
                      <a:pt x="305" y="844"/>
                    </a:cubicBezTo>
                    <a:lnTo>
                      <a:pt x="335" y="154"/>
                    </a:lnTo>
                    <a:close/>
                  </a:path>
                </a:pathLst>
              </a:custGeom>
              <a:solidFill>
                <a:srgbClr val="E1A836"/>
              </a:solidFill>
              <a:ln w="9525">
                <a:noFill/>
                <a:miter lim="800000"/>
              </a:ln>
            </p:spPr>
            <p:txBody>
              <a:bodyPr/>
              <a:lstStyle/>
              <a:p>
                <a:endParaRPr lang="zh-CN" altLang="en-US">
                  <a:latin typeface="Calibri" panose="020F0502020204030204" charset="0"/>
                </a:endParaRPr>
              </a:p>
            </p:txBody>
          </p:sp>
          <p:sp>
            <p:nvSpPr>
              <p:cNvPr id="33841" name="Freeform 121"/>
              <p:cNvSpPr/>
              <p:nvPr/>
            </p:nvSpPr>
            <p:spPr bwMode="auto">
              <a:xfrm>
                <a:off x="6715331" y="5749805"/>
                <a:ext cx="87050" cy="1293443"/>
              </a:xfrm>
              <a:custGeom>
                <a:avLst/>
                <a:gdLst>
                  <a:gd name="T0" fmla="*/ 87050 w 57"/>
                  <a:gd name="T1" fmla="*/ 1293443 h 852"/>
                  <a:gd name="T2" fmla="*/ 87050 w 57"/>
                  <a:gd name="T3" fmla="*/ 24290 h 852"/>
                  <a:gd name="T4" fmla="*/ 68724 w 57"/>
                  <a:gd name="T5" fmla="*/ 0 h 852"/>
                  <a:gd name="T6" fmla="*/ 16799 w 57"/>
                  <a:gd name="T7" fmla="*/ 0 h 852"/>
                  <a:gd name="T8" fmla="*/ 0 w 57"/>
                  <a:gd name="T9" fmla="*/ 24290 h 852"/>
                  <a:gd name="T10" fmla="*/ 0 w 57"/>
                  <a:gd name="T11" fmla="*/ 1293443 h 852"/>
                  <a:gd name="T12" fmla="*/ 87050 w 57"/>
                  <a:gd name="T13" fmla="*/ 1293443 h 852"/>
                  <a:gd name="T14" fmla="*/ 0 60000 65536"/>
                  <a:gd name="T15" fmla="*/ 0 60000 65536"/>
                  <a:gd name="T16" fmla="*/ 0 60000 65536"/>
                  <a:gd name="T17" fmla="*/ 0 60000 65536"/>
                  <a:gd name="T18" fmla="*/ 0 60000 65536"/>
                  <a:gd name="T19" fmla="*/ 0 60000 65536"/>
                  <a:gd name="T20" fmla="*/ 0 60000 65536"/>
                  <a:gd name="T21" fmla="*/ 0 w 57"/>
                  <a:gd name="T22" fmla="*/ 0 h 852"/>
                  <a:gd name="T23" fmla="*/ 57 w 57"/>
                  <a:gd name="T24" fmla="*/ 852 h 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852">
                    <a:moveTo>
                      <a:pt x="57" y="852"/>
                    </a:moveTo>
                    <a:cubicBezTo>
                      <a:pt x="57" y="16"/>
                      <a:pt x="57" y="16"/>
                      <a:pt x="57" y="16"/>
                    </a:cubicBezTo>
                    <a:cubicBezTo>
                      <a:pt x="57" y="8"/>
                      <a:pt x="51" y="0"/>
                      <a:pt x="45" y="0"/>
                    </a:cubicBezTo>
                    <a:cubicBezTo>
                      <a:pt x="11" y="0"/>
                      <a:pt x="11" y="0"/>
                      <a:pt x="11" y="0"/>
                    </a:cubicBezTo>
                    <a:cubicBezTo>
                      <a:pt x="5" y="0"/>
                      <a:pt x="0" y="8"/>
                      <a:pt x="0" y="16"/>
                    </a:cubicBezTo>
                    <a:cubicBezTo>
                      <a:pt x="0" y="852"/>
                      <a:pt x="0" y="852"/>
                      <a:pt x="0" y="852"/>
                    </a:cubicBezTo>
                    <a:lnTo>
                      <a:pt x="57" y="852"/>
                    </a:lnTo>
                    <a:close/>
                  </a:path>
                </a:pathLst>
              </a:custGeom>
              <a:solidFill>
                <a:srgbClr val="D45F36"/>
              </a:solidFill>
              <a:ln w="9525">
                <a:noFill/>
                <a:miter lim="800000"/>
              </a:ln>
            </p:spPr>
            <p:txBody>
              <a:bodyPr/>
              <a:lstStyle/>
              <a:p>
                <a:endParaRPr lang="zh-CN" altLang="en-US">
                  <a:latin typeface="Calibri" panose="020F0502020204030204" charset="0"/>
                </a:endParaRPr>
              </a:p>
            </p:txBody>
          </p:sp>
          <p:sp>
            <p:nvSpPr>
              <p:cNvPr id="33842" name="Freeform 122"/>
              <p:cNvSpPr/>
              <p:nvPr/>
            </p:nvSpPr>
            <p:spPr bwMode="auto">
              <a:xfrm>
                <a:off x="7371042" y="5749805"/>
                <a:ext cx="87050" cy="1293443"/>
              </a:xfrm>
              <a:custGeom>
                <a:avLst/>
                <a:gdLst>
                  <a:gd name="T0" fmla="*/ 87050 w 57"/>
                  <a:gd name="T1" fmla="*/ 1293443 h 852"/>
                  <a:gd name="T2" fmla="*/ 87050 w 57"/>
                  <a:gd name="T3" fmla="*/ 24290 h 852"/>
                  <a:gd name="T4" fmla="*/ 68724 w 57"/>
                  <a:gd name="T5" fmla="*/ 0 h 852"/>
                  <a:gd name="T6" fmla="*/ 16799 w 57"/>
                  <a:gd name="T7" fmla="*/ 0 h 852"/>
                  <a:gd name="T8" fmla="*/ 0 w 57"/>
                  <a:gd name="T9" fmla="*/ 24290 h 852"/>
                  <a:gd name="T10" fmla="*/ 0 w 57"/>
                  <a:gd name="T11" fmla="*/ 1293443 h 852"/>
                  <a:gd name="T12" fmla="*/ 87050 w 57"/>
                  <a:gd name="T13" fmla="*/ 1293443 h 852"/>
                  <a:gd name="T14" fmla="*/ 0 60000 65536"/>
                  <a:gd name="T15" fmla="*/ 0 60000 65536"/>
                  <a:gd name="T16" fmla="*/ 0 60000 65536"/>
                  <a:gd name="T17" fmla="*/ 0 60000 65536"/>
                  <a:gd name="T18" fmla="*/ 0 60000 65536"/>
                  <a:gd name="T19" fmla="*/ 0 60000 65536"/>
                  <a:gd name="T20" fmla="*/ 0 60000 65536"/>
                  <a:gd name="T21" fmla="*/ 0 w 57"/>
                  <a:gd name="T22" fmla="*/ 0 h 852"/>
                  <a:gd name="T23" fmla="*/ 57 w 57"/>
                  <a:gd name="T24" fmla="*/ 852 h 8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852">
                    <a:moveTo>
                      <a:pt x="57" y="852"/>
                    </a:moveTo>
                    <a:cubicBezTo>
                      <a:pt x="57" y="16"/>
                      <a:pt x="57" y="16"/>
                      <a:pt x="57" y="16"/>
                    </a:cubicBezTo>
                    <a:cubicBezTo>
                      <a:pt x="57" y="8"/>
                      <a:pt x="51" y="0"/>
                      <a:pt x="45" y="0"/>
                    </a:cubicBezTo>
                    <a:cubicBezTo>
                      <a:pt x="11" y="0"/>
                      <a:pt x="11" y="0"/>
                      <a:pt x="11" y="0"/>
                    </a:cubicBezTo>
                    <a:cubicBezTo>
                      <a:pt x="5" y="0"/>
                      <a:pt x="0" y="8"/>
                      <a:pt x="0" y="16"/>
                    </a:cubicBezTo>
                    <a:cubicBezTo>
                      <a:pt x="0" y="852"/>
                      <a:pt x="0" y="852"/>
                      <a:pt x="0" y="852"/>
                    </a:cubicBezTo>
                    <a:lnTo>
                      <a:pt x="57" y="852"/>
                    </a:lnTo>
                    <a:close/>
                  </a:path>
                </a:pathLst>
              </a:custGeom>
              <a:solidFill>
                <a:srgbClr val="C95230"/>
              </a:solidFill>
              <a:ln w="9525">
                <a:noFill/>
                <a:miter lim="800000"/>
              </a:ln>
            </p:spPr>
            <p:txBody>
              <a:bodyPr/>
              <a:lstStyle/>
              <a:p>
                <a:endParaRPr lang="zh-CN" altLang="en-US">
                  <a:latin typeface="Calibri" panose="020F0502020204030204" charset="0"/>
                </a:endParaRPr>
              </a:p>
            </p:txBody>
          </p:sp>
          <p:sp>
            <p:nvSpPr>
              <p:cNvPr id="33843" name="Freeform 123"/>
              <p:cNvSpPr/>
              <p:nvPr/>
            </p:nvSpPr>
            <p:spPr bwMode="auto">
              <a:xfrm>
                <a:off x="7518647" y="4846193"/>
                <a:ext cx="123005" cy="288588"/>
              </a:xfrm>
              <a:custGeom>
                <a:avLst/>
                <a:gdLst>
                  <a:gd name="T0" fmla="*/ 94152 w 81"/>
                  <a:gd name="T1" fmla="*/ 221757 h 190"/>
                  <a:gd name="T2" fmla="*/ 51632 w 81"/>
                  <a:gd name="T3" fmla="*/ 287069 h 190"/>
                  <a:gd name="T4" fmla="*/ 51632 w 81"/>
                  <a:gd name="T5" fmla="*/ 287069 h 190"/>
                  <a:gd name="T6" fmla="*/ 1519 w 81"/>
                  <a:gd name="T7" fmla="*/ 229352 h 190"/>
                  <a:gd name="T8" fmla="*/ 10630 w 81"/>
                  <a:gd name="T9" fmla="*/ 51642 h 190"/>
                  <a:gd name="T10" fmla="*/ 68336 w 81"/>
                  <a:gd name="T11" fmla="*/ 1519 h 190"/>
                  <a:gd name="T12" fmla="*/ 68336 w 81"/>
                  <a:gd name="T13" fmla="*/ 1519 h 190"/>
                  <a:gd name="T14" fmla="*/ 118449 w 81"/>
                  <a:gd name="T15" fmla="*/ 57718 h 190"/>
                  <a:gd name="T16" fmla="*/ 94152 w 81"/>
                  <a:gd name="T17" fmla="*/ 22175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90"/>
                  <a:gd name="T29" fmla="*/ 81 w 81"/>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90">
                    <a:moveTo>
                      <a:pt x="62" y="146"/>
                    </a:moveTo>
                    <a:cubicBezTo>
                      <a:pt x="61" y="166"/>
                      <a:pt x="54" y="190"/>
                      <a:pt x="34" y="189"/>
                    </a:cubicBezTo>
                    <a:cubicBezTo>
                      <a:pt x="34" y="189"/>
                      <a:pt x="34" y="189"/>
                      <a:pt x="34" y="189"/>
                    </a:cubicBezTo>
                    <a:cubicBezTo>
                      <a:pt x="15" y="188"/>
                      <a:pt x="0" y="171"/>
                      <a:pt x="1" y="151"/>
                    </a:cubicBezTo>
                    <a:cubicBezTo>
                      <a:pt x="7" y="34"/>
                      <a:pt x="7" y="34"/>
                      <a:pt x="7" y="34"/>
                    </a:cubicBezTo>
                    <a:cubicBezTo>
                      <a:pt x="8" y="15"/>
                      <a:pt x="25" y="0"/>
                      <a:pt x="45" y="1"/>
                    </a:cubicBezTo>
                    <a:cubicBezTo>
                      <a:pt x="45" y="1"/>
                      <a:pt x="45" y="1"/>
                      <a:pt x="45" y="1"/>
                    </a:cubicBezTo>
                    <a:cubicBezTo>
                      <a:pt x="64" y="2"/>
                      <a:pt x="81" y="19"/>
                      <a:pt x="78" y="38"/>
                    </a:cubicBezTo>
                    <a:cubicBezTo>
                      <a:pt x="74" y="65"/>
                      <a:pt x="64" y="93"/>
                      <a:pt x="62" y="146"/>
                    </a:cubicBez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44" name="Freeform 124"/>
              <p:cNvSpPr/>
              <p:nvPr/>
            </p:nvSpPr>
            <p:spPr bwMode="auto">
              <a:xfrm>
                <a:off x="6539339" y="4846193"/>
                <a:ext cx="123005" cy="288588"/>
              </a:xfrm>
              <a:custGeom>
                <a:avLst/>
                <a:gdLst>
                  <a:gd name="T0" fmla="*/ 28853 w 81"/>
                  <a:gd name="T1" fmla="*/ 221757 h 190"/>
                  <a:gd name="T2" fmla="*/ 71373 w 81"/>
                  <a:gd name="T3" fmla="*/ 287069 h 190"/>
                  <a:gd name="T4" fmla="*/ 71373 w 81"/>
                  <a:gd name="T5" fmla="*/ 287069 h 190"/>
                  <a:gd name="T6" fmla="*/ 121486 w 81"/>
                  <a:gd name="T7" fmla="*/ 229352 h 190"/>
                  <a:gd name="T8" fmla="*/ 112375 w 81"/>
                  <a:gd name="T9" fmla="*/ 51642 h 190"/>
                  <a:gd name="T10" fmla="*/ 54669 w 81"/>
                  <a:gd name="T11" fmla="*/ 1519 h 190"/>
                  <a:gd name="T12" fmla="*/ 54669 w 81"/>
                  <a:gd name="T13" fmla="*/ 1519 h 190"/>
                  <a:gd name="T14" fmla="*/ 4556 w 81"/>
                  <a:gd name="T15" fmla="*/ 57718 h 190"/>
                  <a:gd name="T16" fmla="*/ 28853 w 81"/>
                  <a:gd name="T17" fmla="*/ 221757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1"/>
                  <a:gd name="T28" fmla="*/ 0 h 190"/>
                  <a:gd name="T29" fmla="*/ 81 w 81"/>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1" h="190">
                    <a:moveTo>
                      <a:pt x="19" y="146"/>
                    </a:moveTo>
                    <a:cubicBezTo>
                      <a:pt x="20" y="166"/>
                      <a:pt x="27" y="190"/>
                      <a:pt x="47" y="189"/>
                    </a:cubicBezTo>
                    <a:cubicBezTo>
                      <a:pt x="47" y="189"/>
                      <a:pt x="47" y="189"/>
                      <a:pt x="47" y="189"/>
                    </a:cubicBezTo>
                    <a:cubicBezTo>
                      <a:pt x="66" y="188"/>
                      <a:pt x="81" y="171"/>
                      <a:pt x="80" y="151"/>
                    </a:cubicBezTo>
                    <a:cubicBezTo>
                      <a:pt x="74" y="34"/>
                      <a:pt x="74" y="34"/>
                      <a:pt x="74" y="34"/>
                    </a:cubicBezTo>
                    <a:cubicBezTo>
                      <a:pt x="73" y="15"/>
                      <a:pt x="56" y="0"/>
                      <a:pt x="36" y="1"/>
                    </a:cubicBezTo>
                    <a:cubicBezTo>
                      <a:pt x="36" y="1"/>
                      <a:pt x="36" y="1"/>
                      <a:pt x="36" y="1"/>
                    </a:cubicBezTo>
                    <a:cubicBezTo>
                      <a:pt x="17" y="2"/>
                      <a:pt x="0" y="19"/>
                      <a:pt x="3" y="38"/>
                    </a:cubicBezTo>
                    <a:cubicBezTo>
                      <a:pt x="7" y="65"/>
                      <a:pt x="17" y="93"/>
                      <a:pt x="19" y="146"/>
                    </a:cubicBezTo>
                    <a:close/>
                  </a:path>
                </a:pathLst>
              </a:custGeom>
              <a:solidFill>
                <a:srgbClr val="FCF2D6"/>
              </a:solidFill>
              <a:ln w="9525">
                <a:noFill/>
                <a:miter lim="800000"/>
              </a:ln>
            </p:spPr>
            <p:txBody>
              <a:bodyPr/>
              <a:lstStyle/>
              <a:p>
                <a:endParaRPr lang="zh-CN" altLang="en-US">
                  <a:latin typeface="Calibri" panose="020F0502020204030204" charset="0"/>
                </a:endParaRPr>
              </a:p>
            </p:txBody>
          </p:sp>
          <p:sp>
            <p:nvSpPr>
              <p:cNvPr id="33845" name="Freeform 125"/>
              <p:cNvSpPr/>
              <p:nvPr/>
            </p:nvSpPr>
            <p:spPr bwMode="auto">
              <a:xfrm>
                <a:off x="6604627" y="4328626"/>
                <a:ext cx="971739" cy="1101367"/>
              </a:xfrm>
              <a:custGeom>
                <a:avLst/>
                <a:gdLst>
                  <a:gd name="T0" fmla="*/ 947446 w 640"/>
                  <a:gd name="T1" fmla="*/ 846154 h 725"/>
                  <a:gd name="T2" fmla="*/ 718176 w 640"/>
                  <a:gd name="T3" fmla="*/ 1101367 h 725"/>
                  <a:gd name="T4" fmla="*/ 253563 w 640"/>
                  <a:gd name="T5" fmla="*/ 1101367 h 725"/>
                  <a:gd name="T6" fmla="*/ 24293 w 640"/>
                  <a:gd name="T7" fmla="*/ 846154 h 725"/>
                  <a:gd name="T8" fmla="*/ 0 w 640"/>
                  <a:gd name="T9" fmla="*/ 255213 h 725"/>
                  <a:gd name="T10" fmla="*/ 227751 w 640"/>
                  <a:gd name="T11" fmla="*/ 0 h 725"/>
                  <a:gd name="T12" fmla="*/ 743988 w 640"/>
                  <a:gd name="T13" fmla="*/ 0 h 725"/>
                  <a:gd name="T14" fmla="*/ 971739 w 640"/>
                  <a:gd name="T15" fmla="*/ 255213 h 725"/>
                  <a:gd name="T16" fmla="*/ 947446 w 640"/>
                  <a:gd name="T17" fmla="*/ 846154 h 7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0"/>
                  <a:gd name="T28" fmla="*/ 0 h 725"/>
                  <a:gd name="T29" fmla="*/ 640 w 640"/>
                  <a:gd name="T30" fmla="*/ 725 h 7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 h="725">
                    <a:moveTo>
                      <a:pt x="624" y="557"/>
                    </a:moveTo>
                    <a:cubicBezTo>
                      <a:pt x="624" y="650"/>
                      <a:pt x="565" y="725"/>
                      <a:pt x="473" y="725"/>
                    </a:cubicBezTo>
                    <a:cubicBezTo>
                      <a:pt x="167" y="725"/>
                      <a:pt x="167" y="725"/>
                      <a:pt x="167" y="725"/>
                    </a:cubicBezTo>
                    <a:cubicBezTo>
                      <a:pt x="75" y="725"/>
                      <a:pt x="16" y="650"/>
                      <a:pt x="16" y="557"/>
                    </a:cubicBezTo>
                    <a:cubicBezTo>
                      <a:pt x="0" y="168"/>
                      <a:pt x="0" y="168"/>
                      <a:pt x="0" y="168"/>
                    </a:cubicBezTo>
                    <a:cubicBezTo>
                      <a:pt x="0" y="75"/>
                      <a:pt x="58" y="0"/>
                      <a:pt x="150" y="0"/>
                    </a:cubicBezTo>
                    <a:cubicBezTo>
                      <a:pt x="490" y="0"/>
                      <a:pt x="490" y="0"/>
                      <a:pt x="490" y="0"/>
                    </a:cubicBezTo>
                    <a:cubicBezTo>
                      <a:pt x="582" y="0"/>
                      <a:pt x="640" y="75"/>
                      <a:pt x="640" y="168"/>
                    </a:cubicBezTo>
                    <a:lnTo>
                      <a:pt x="624" y="557"/>
                    </a:ln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46" name="Freeform 126"/>
              <p:cNvSpPr/>
              <p:nvPr/>
            </p:nvSpPr>
            <p:spPr bwMode="auto">
              <a:xfrm>
                <a:off x="7089077" y="4328626"/>
                <a:ext cx="485396" cy="1101367"/>
              </a:xfrm>
              <a:custGeom>
                <a:avLst/>
                <a:gdLst>
                  <a:gd name="T0" fmla="*/ 256350 w 320"/>
                  <a:gd name="T1" fmla="*/ 0 h 725"/>
                  <a:gd name="T2" fmla="*/ 0 w 320"/>
                  <a:gd name="T3" fmla="*/ 0 h 725"/>
                  <a:gd name="T4" fmla="*/ 0 w 320"/>
                  <a:gd name="T5" fmla="*/ 1101367 h 725"/>
                  <a:gd name="T6" fmla="*/ 232080 w 320"/>
                  <a:gd name="T7" fmla="*/ 1101367 h 725"/>
                  <a:gd name="T8" fmla="*/ 459609 w 320"/>
                  <a:gd name="T9" fmla="*/ 846154 h 725"/>
                  <a:gd name="T10" fmla="*/ 485396 w 320"/>
                  <a:gd name="T11" fmla="*/ 255213 h 725"/>
                  <a:gd name="T12" fmla="*/ 256350 w 320"/>
                  <a:gd name="T13" fmla="*/ 0 h 725"/>
                  <a:gd name="T14" fmla="*/ 0 60000 65536"/>
                  <a:gd name="T15" fmla="*/ 0 60000 65536"/>
                  <a:gd name="T16" fmla="*/ 0 60000 65536"/>
                  <a:gd name="T17" fmla="*/ 0 60000 65536"/>
                  <a:gd name="T18" fmla="*/ 0 60000 65536"/>
                  <a:gd name="T19" fmla="*/ 0 60000 65536"/>
                  <a:gd name="T20" fmla="*/ 0 60000 65536"/>
                  <a:gd name="T21" fmla="*/ 0 w 320"/>
                  <a:gd name="T22" fmla="*/ 0 h 725"/>
                  <a:gd name="T23" fmla="*/ 320 w 320"/>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725">
                    <a:moveTo>
                      <a:pt x="169" y="0"/>
                    </a:moveTo>
                    <a:cubicBezTo>
                      <a:pt x="0" y="0"/>
                      <a:pt x="0" y="0"/>
                      <a:pt x="0" y="0"/>
                    </a:cubicBezTo>
                    <a:cubicBezTo>
                      <a:pt x="0" y="725"/>
                      <a:pt x="0" y="725"/>
                      <a:pt x="0" y="725"/>
                    </a:cubicBezTo>
                    <a:cubicBezTo>
                      <a:pt x="153" y="725"/>
                      <a:pt x="153" y="725"/>
                      <a:pt x="153" y="725"/>
                    </a:cubicBezTo>
                    <a:cubicBezTo>
                      <a:pt x="245" y="725"/>
                      <a:pt x="303" y="650"/>
                      <a:pt x="303" y="557"/>
                    </a:cubicBezTo>
                    <a:cubicBezTo>
                      <a:pt x="320" y="168"/>
                      <a:pt x="320" y="168"/>
                      <a:pt x="320" y="168"/>
                    </a:cubicBezTo>
                    <a:cubicBezTo>
                      <a:pt x="320" y="75"/>
                      <a:pt x="262" y="0"/>
                      <a:pt x="169" y="0"/>
                    </a:cubicBez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847" name="Freeform 127"/>
              <p:cNvSpPr/>
              <p:nvPr/>
            </p:nvSpPr>
            <p:spPr bwMode="auto">
              <a:xfrm>
                <a:off x="6607465" y="4518811"/>
                <a:ext cx="493912" cy="1188416"/>
              </a:xfrm>
              <a:custGeom>
                <a:avLst/>
                <a:gdLst>
                  <a:gd name="T0" fmla="*/ 255315 w 325"/>
                  <a:gd name="T1" fmla="*/ 749780 h 783"/>
                  <a:gd name="T2" fmla="*/ 37993 w 325"/>
                  <a:gd name="T3" fmla="*/ 494794 h 783"/>
                  <a:gd name="T4" fmla="*/ 22796 w 325"/>
                  <a:gd name="T5" fmla="*/ 74371 h 783"/>
                  <a:gd name="T6" fmla="*/ 0 w 325"/>
                  <a:gd name="T7" fmla="*/ 71335 h 783"/>
                  <a:gd name="T8" fmla="*/ 19756 w 325"/>
                  <a:gd name="T9" fmla="*/ 742191 h 783"/>
                  <a:gd name="T10" fmla="*/ 481754 w 325"/>
                  <a:gd name="T11" fmla="*/ 1188416 h 783"/>
                  <a:gd name="T12" fmla="*/ 493912 w 325"/>
                  <a:gd name="T13" fmla="*/ 906110 h 783"/>
                  <a:gd name="T14" fmla="*/ 481754 w 325"/>
                  <a:gd name="T15" fmla="*/ 673891 h 783"/>
                  <a:gd name="T16" fmla="*/ 255315 w 325"/>
                  <a:gd name="T17" fmla="*/ 749780 h 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5"/>
                  <a:gd name="T28" fmla="*/ 0 h 783"/>
                  <a:gd name="T29" fmla="*/ 325 w 325"/>
                  <a:gd name="T30" fmla="*/ 783 h 7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5" h="783">
                    <a:moveTo>
                      <a:pt x="168" y="494"/>
                    </a:moveTo>
                    <a:cubicBezTo>
                      <a:pt x="93" y="557"/>
                      <a:pt x="25" y="423"/>
                      <a:pt x="25" y="326"/>
                    </a:cubicBezTo>
                    <a:cubicBezTo>
                      <a:pt x="15" y="49"/>
                      <a:pt x="15" y="49"/>
                      <a:pt x="15" y="49"/>
                    </a:cubicBezTo>
                    <a:cubicBezTo>
                      <a:pt x="8" y="68"/>
                      <a:pt x="0" y="0"/>
                      <a:pt x="0" y="47"/>
                    </a:cubicBezTo>
                    <a:cubicBezTo>
                      <a:pt x="13" y="489"/>
                      <a:pt x="13" y="489"/>
                      <a:pt x="13" y="489"/>
                    </a:cubicBezTo>
                    <a:cubicBezTo>
                      <a:pt x="13" y="757"/>
                      <a:pt x="317" y="783"/>
                      <a:pt x="317" y="783"/>
                    </a:cubicBezTo>
                    <a:cubicBezTo>
                      <a:pt x="325" y="597"/>
                      <a:pt x="325" y="597"/>
                      <a:pt x="325" y="597"/>
                    </a:cubicBezTo>
                    <a:cubicBezTo>
                      <a:pt x="317" y="444"/>
                      <a:pt x="317" y="444"/>
                      <a:pt x="317" y="444"/>
                    </a:cubicBezTo>
                    <a:cubicBezTo>
                      <a:pt x="225" y="444"/>
                      <a:pt x="200" y="467"/>
                      <a:pt x="168" y="494"/>
                    </a:cubicBez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48" name="Freeform 128"/>
              <p:cNvSpPr/>
              <p:nvPr/>
            </p:nvSpPr>
            <p:spPr bwMode="auto">
              <a:xfrm>
                <a:off x="7089077" y="4488532"/>
                <a:ext cx="480665" cy="1218694"/>
              </a:xfrm>
              <a:custGeom>
                <a:avLst/>
                <a:gdLst>
                  <a:gd name="T0" fmla="*/ 224411 w 317"/>
                  <a:gd name="T1" fmla="*/ 780086 h 803"/>
                  <a:gd name="T2" fmla="*/ 441241 w 317"/>
                  <a:gd name="T3" fmla="*/ 525116 h 803"/>
                  <a:gd name="T4" fmla="*/ 457921 w 317"/>
                  <a:gd name="T5" fmla="*/ 101684 h 803"/>
                  <a:gd name="T6" fmla="*/ 480665 w 317"/>
                  <a:gd name="T7" fmla="*/ 71331 h 803"/>
                  <a:gd name="T8" fmla="*/ 459437 w 317"/>
                  <a:gd name="T9" fmla="*/ 772497 h 803"/>
                  <a:gd name="T10" fmla="*/ 0 w 317"/>
                  <a:gd name="T11" fmla="*/ 1218694 h 803"/>
                  <a:gd name="T12" fmla="*/ 0 w 317"/>
                  <a:gd name="T13" fmla="*/ 704202 h 803"/>
                  <a:gd name="T14" fmla="*/ 224411 w 317"/>
                  <a:gd name="T15" fmla="*/ 780086 h 803"/>
                  <a:gd name="T16" fmla="*/ 0 60000 65536"/>
                  <a:gd name="T17" fmla="*/ 0 60000 65536"/>
                  <a:gd name="T18" fmla="*/ 0 60000 65536"/>
                  <a:gd name="T19" fmla="*/ 0 60000 65536"/>
                  <a:gd name="T20" fmla="*/ 0 60000 65536"/>
                  <a:gd name="T21" fmla="*/ 0 60000 65536"/>
                  <a:gd name="T22" fmla="*/ 0 60000 65536"/>
                  <a:gd name="T23" fmla="*/ 0 60000 65536"/>
                  <a:gd name="T24" fmla="*/ 0 w 317"/>
                  <a:gd name="T25" fmla="*/ 0 h 803"/>
                  <a:gd name="T26" fmla="*/ 317 w 317"/>
                  <a:gd name="T27" fmla="*/ 803 h 8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7" h="803">
                    <a:moveTo>
                      <a:pt x="148" y="514"/>
                    </a:moveTo>
                    <a:cubicBezTo>
                      <a:pt x="223" y="577"/>
                      <a:pt x="291" y="443"/>
                      <a:pt x="291" y="346"/>
                    </a:cubicBezTo>
                    <a:cubicBezTo>
                      <a:pt x="302" y="67"/>
                      <a:pt x="302" y="67"/>
                      <a:pt x="302" y="67"/>
                    </a:cubicBezTo>
                    <a:cubicBezTo>
                      <a:pt x="309" y="86"/>
                      <a:pt x="317" y="0"/>
                      <a:pt x="317" y="47"/>
                    </a:cubicBezTo>
                    <a:cubicBezTo>
                      <a:pt x="303" y="509"/>
                      <a:pt x="303" y="509"/>
                      <a:pt x="303" y="509"/>
                    </a:cubicBezTo>
                    <a:cubicBezTo>
                      <a:pt x="303" y="777"/>
                      <a:pt x="0" y="803"/>
                      <a:pt x="0" y="803"/>
                    </a:cubicBezTo>
                    <a:cubicBezTo>
                      <a:pt x="0" y="464"/>
                      <a:pt x="0" y="464"/>
                      <a:pt x="0" y="464"/>
                    </a:cubicBezTo>
                    <a:cubicBezTo>
                      <a:pt x="92" y="464"/>
                      <a:pt x="117" y="487"/>
                      <a:pt x="148" y="514"/>
                    </a:cubicBezTo>
                    <a:close/>
                  </a:path>
                </a:pathLst>
              </a:custGeom>
              <a:solidFill>
                <a:srgbClr val="353535"/>
              </a:solidFill>
              <a:ln w="9525">
                <a:noFill/>
                <a:miter lim="800000"/>
              </a:ln>
            </p:spPr>
            <p:txBody>
              <a:bodyPr/>
              <a:lstStyle/>
              <a:p>
                <a:endParaRPr lang="zh-CN" altLang="en-US">
                  <a:latin typeface="Calibri" panose="020F0502020204030204" charset="0"/>
                </a:endParaRPr>
              </a:p>
            </p:txBody>
          </p:sp>
        </p:grpSp>
        <p:grpSp>
          <p:nvGrpSpPr>
            <p:cNvPr id="33804" name="组合 17485"/>
            <p:cNvGrpSpPr/>
            <p:nvPr/>
          </p:nvGrpSpPr>
          <p:grpSpPr bwMode="auto">
            <a:xfrm>
              <a:off x="4153" y="6818"/>
              <a:ext cx="2980" cy="4025"/>
              <a:chOff x="2636300" y="4328626"/>
              <a:chExt cx="1893329" cy="2555662"/>
            </a:xfrm>
          </p:grpSpPr>
          <p:sp>
            <p:nvSpPr>
              <p:cNvPr id="33809" name="Freeform 71"/>
              <p:cNvSpPr/>
              <p:nvPr/>
            </p:nvSpPr>
            <p:spPr bwMode="auto">
              <a:xfrm>
                <a:off x="3575868" y="5648563"/>
                <a:ext cx="140036" cy="171261"/>
              </a:xfrm>
              <a:custGeom>
                <a:avLst/>
                <a:gdLst>
                  <a:gd name="T0" fmla="*/ 140036 w 148"/>
                  <a:gd name="T1" fmla="*/ 0 h 181"/>
                  <a:gd name="T2" fmla="*/ 14193 w 148"/>
                  <a:gd name="T3" fmla="*/ 0 h 181"/>
                  <a:gd name="T4" fmla="*/ 0 w 148"/>
                  <a:gd name="T5" fmla="*/ 85157 h 181"/>
                  <a:gd name="T6" fmla="*/ 14193 w 148"/>
                  <a:gd name="T7" fmla="*/ 171261 h 181"/>
                  <a:gd name="T8" fmla="*/ 140036 w 148"/>
                  <a:gd name="T9" fmla="*/ 171261 h 181"/>
                  <a:gd name="T10" fmla="*/ 140036 w 148"/>
                  <a:gd name="T11" fmla="*/ 0 h 181"/>
                  <a:gd name="T12" fmla="*/ 0 60000 65536"/>
                  <a:gd name="T13" fmla="*/ 0 60000 65536"/>
                  <a:gd name="T14" fmla="*/ 0 60000 65536"/>
                  <a:gd name="T15" fmla="*/ 0 60000 65536"/>
                  <a:gd name="T16" fmla="*/ 0 60000 65536"/>
                  <a:gd name="T17" fmla="*/ 0 60000 65536"/>
                  <a:gd name="T18" fmla="*/ 0 w 148"/>
                  <a:gd name="T19" fmla="*/ 0 h 181"/>
                  <a:gd name="T20" fmla="*/ 148 w 148"/>
                  <a:gd name="T21" fmla="*/ 181 h 181"/>
                </a:gdLst>
                <a:ahLst/>
                <a:cxnLst>
                  <a:cxn ang="T12">
                    <a:pos x="T0" y="T1"/>
                  </a:cxn>
                  <a:cxn ang="T13">
                    <a:pos x="T2" y="T3"/>
                  </a:cxn>
                  <a:cxn ang="T14">
                    <a:pos x="T4" y="T5"/>
                  </a:cxn>
                  <a:cxn ang="T15">
                    <a:pos x="T6" y="T7"/>
                  </a:cxn>
                  <a:cxn ang="T16">
                    <a:pos x="T8" y="T9"/>
                  </a:cxn>
                  <a:cxn ang="T17">
                    <a:pos x="T10" y="T11"/>
                  </a:cxn>
                </a:cxnLst>
                <a:rect l="T18" t="T19" r="T20" b="T21"/>
                <a:pathLst>
                  <a:path w="148" h="181">
                    <a:moveTo>
                      <a:pt x="148" y="0"/>
                    </a:moveTo>
                    <a:lnTo>
                      <a:pt x="15" y="0"/>
                    </a:lnTo>
                    <a:lnTo>
                      <a:pt x="0" y="90"/>
                    </a:lnTo>
                    <a:lnTo>
                      <a:pt x="15" y="181"/>
                    </a:lnTo>
                    <a:lnTo>
                      <a:pt x="148" y="181"/>
                    </a:lnTo>
                    <a:lnTo>
                      <a:pt x="148" y="0"/>
                    </a:ln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10" name="Rectangle 72"/>
              <p:cNvSpPr>
                <a:spLocks noChangeArrowheads="1"/>
              </p:cNvSpPr>
              <p:nvPr/>
            </p:nvSpPr>
            <p:spPr bwMode="auto">
              <a:xfrm>
                <a:off x="3462325" y="5648563"/>
                <a:ext cx="127736" cy="171261"/>
              </a:xfrm>
              <a:prstGeom prst="rect">
                <a:avLst/>
              </a:prstGeom>
              <a:solidFill>
                <a:srgbClr val="FCF2D6"/>
              </a:solidFill>
              <a:ln w="9525">
                <a:noFill/>
                <a:miter lim="800000"/>
              </a:ln>
            </p:spPr>
            <p:txBody>
              <a:bodyPr/>
              <a:lstStyle/>
              <a:p>
                <a:endParaRPr lang="zh-CN" altLang="en-US">
                  <a:latin typeface="Calibri" panose="020F0502020204030204" charset="0"/>
                </a:endParaRPr>
              </a:p>
            </p:txBody>
          </p:sp>
          <p:sp>
            <p:nvSpPr>
              <p:cNvPr id="33811" name="Freeform 75"/>
              <p:cNvSpPr/>
              <p:nvPr/>
            </p:nvSpPr>
            <p:spPr bwMode="auto">
              <a:xfrm>
                <a:off x="3062086" y="5814146"/>
                <a:ext cx="543114" cy="1070142"/>
              </a:xfrm>
              <a:custGeom>
                <a:avLst/>
                <a:gdLst>
                  <a:gd name="T0" fmla="*/ 540080 w 358"/>
                  <a:gd name="T1" fmla="*/ 1070142 h 705"/>
                  <a:gd name="T2" fmla="*/ 543114 w 358"/>
                  <a:gd name="T3" fmla="*/ 775663 h 705"/>
                  <a:gd name="T4" fmla="*/ 529460 w 358"/>
                  <a:gd name="T5" fmla="*/ 0 h 705"/>
                  <a:gd name="T6" fmla="*/ 154742 w 358"/>
                  <a:gd name="T7" fmla="*/ 0 h 705"/>
                  <a:gd name="T8" fmla="*/ 0 w 358"/>
                  <a:gd name="T9" fmla="*/ 256530 h 705"/>
                  <a:gd name="T10" fmla="*/ 1517 w 358"/>
                  <a:gd name="T11" fmla="*/ 1070142 h 705"/>
                  <a:gd name="T12" fmla="*/ 540080 w 358"/>
                  <a:gd name="T13" fmla="*/ 1070142 h 705"/>
                  <a:gd name="T14" fmla="*/ 0 60000 65536"/>
                  <a:gd name="T15" fmla="*/ 0 60000 65536"/>
                  <a:gd name="T16" fmla="*/ 0 60000 65536"/>
                  <a:gd name="T17" fmla="*/ 0 60000 65536"/>
                  <a:gd name="T18" fmla="*/ 0 60000 65536"/>
                  <a:gd name="T19" fmla="*/ 0 60000 65536"/>
                  <a:gd name="T20" fmla="*/ 0 60000 65536"/>
                  <a:gd name="T21" fmla="*/ 0 w 358"/>
                  <a:gd name="T22" fmla="*/ 0 h 705"/>
                  <a:gd name="T23" fmla="*/ 358 w 358"/>
                  <a:gd name="T24" fmla="*/ 705 h 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705">
                    <a:moveTo>
                      <a:pt x="356" y="705"/>
                    </a:moveTo>
                    <a:cubicBezTo>
                      <a:pt x="358" y="511"/>
                      <a:pt x="358" y="511"/>
                      <a:pt x="358" y="511"/>
                    </a:cubicBezTo>
                    <a:cubicBezTo>
                      <a:pt x="349" y="0"/>
                      <a:pt x="349" y="0"/>
                      <a:pt x="349" y="0"/>
                    </a:cubicBezTo>
                    <a:cubicBezTo>
                      <a:pt x="102" y="0"/>
                      <a:pt x="102" y="0"/>
                      <a:pt x="102" y="0"/>
                    </a:cubicBezTo>
                    <a:cubicBezTo>
                      <a:pt x="46" y="0"/>
                      <a:pt x="0" y="61"/>
                      <a:pt x="0" y="169"/>
                    </a:cubicBezTo>
                    <a:cubicBezTo>
                      <a:pt x="1" y="705"/>
                      <a:pt x="1" y="705"/>
                      <a:pt x="1" y="705"/>
                    </a:cubicBezTo>
                    <a:lnTo>
                      <a:pt x="356" y="705"/>
                    </a:lnTo>
                    <a:close/>
                  </a:path>
                </a:pathLst>
              </a:custGeom>
              <a:solidFill>
                <a:srgbClr val="445E73"/>
              </a:solidFill>
              <a:ln w="9525">
                <a:noFill/>
                <a:miter lim="800000"/>
              </a:ln>
            </p:spPr>
            <p:txBody>
              <a:bodyPr/>
              <a:lstStyle/>
              <a:p>
                <a:endParaRPr lang="zh-CN" altLang="en-US">
                  <a:latin typeface="Calibri" panose="020F0502020204030204" charset="0"/>
                </a:endParaRPr>
              </a:p>
            </p:txBody>
          </p:sp>
          <p:sp>
            <p:nvSpPr>
              <p:cNvPr id="33812" name="Freeform 76"/>
              <p:cNvSpPr/>
              <p:nvPr/>
            </p:nvSpPr>
            <p:spPr bwMode="auto">
              <a:xfrm>
                <a:off x="3590061" y="5814146"/>
                <a:ext cx="530813" cy="1070142"/>
              </a:xfrm>
              <a:custGeom>
                <a:avLst/>
                <a:gdLst>
                  <a:gd name="T0" fmla="*/ 527780 w 350"/>
                  <a:gd name="T1" fmla="*/ 1070142 h 705"/>
                  <a:gd name="T2" fmla="*/ 530813 w 350"/>
                  <a:gd name="T3" fmla="*/ 256530 h 705"/>
                  <a:gd name="T4" fmla="*/ 374602 w 350"/>
                  <a:gd name="T5" fmla="*/ 0 h 705"/>
                  <a:gd name="T6" fmla="*/ 0 w 350"/>
                  <a:gd name="T7" fmla="*/ 0 h 705"/>
                  <a:gd name="T8" fmla="*/ 0 w 350"/>
                  <a:gd name="T9" fmla="*/ 1070142 h 705"/>
                  <a:gd name="T10" fmla="*/ 527780 w 350"/>
                  <a:gd name="T11" fmla="*/ 1070142 h 705"/>
                  <a:gd name="T12" fmla="*/ 0 60000 65536"/>
                  <a:gd name="T13" fmla="*/ 0 60000 65536"/>
                  <a:gd name="T14" fmla="*/ 0 60000 65536"/>
                  <a:gd name="T15" fmla="*/ 0 60000 65536"/>
                  <a:gd name="T16" fmla="*/ 0 60000 65536"/>
                  <a:gd name="T17" fmla="*/ 0 60000 65536"/>
                  <a:gd name="T18" fmla="*/ 0 w 350"/>
                  <a:gd name="T19" fmla="*/ 0 h 705"/>
                  <a:gd name="T20" fmla="*/ 350 w 350"/>
                  <a:gd name="T21" fmla="*/ 705 h 705"/>
                </a:gdLst>
                <a:ahLst/>
                <a:cxnLst>
                  <a:cxn ang="T12">
                    <a:pos x="T0" y="T1"/>
                  </a:cxn>
                  <a:cxn ang="T13">
                    <a:pos x="T2" y="T3"/>
                  </a:cxn>
                  <a:cxn ang="T14">
                    <a:pos x="T4" y="T5"/>
                  </a:cxn>
                  <a:cxn ang="T15">
                    <a:pos x="T6" y="T7"/>
                  </a:cxn>
                  <a:cxn ang="T16">
                    <a:pos x="T8" y="T9"/>
                  </a:cxn>
                  <a:cxn ang="T17">
                    <a:pos x="T10" y="T11"/>
                  </a:cxn>
                </a:cxnLst>
                <a:rect l="T18" t="T19" r="T20" b="T21"/>
                <a:pathLst>
                  <a:path w="350" h="705">
                    <a:moveTo>
                      <a:pt x="348" y="705"/>
                    </a:moveTo>
                    <a:cubicBezTo>
                      <a:pt x="350" y="169"/>
                      <a:pt x="350" y="169"/>
                      <a:pt x="350" y="169"/>
                    </a:cubicBezTo>
                    <a:cubicBezTo>
                      <a:pt x="350" y="61"/>
                      <a:pt x="304" y="0"/>
                      <a:pt x="247" y="0"/>
                    </a:cubicBezTo>
                    <a:cubicBezTo>
                      <a:pt x="0" y="0"/>
                      <a:pt x="0" y="0"/>
                      <a:pt x="0" y="0"/>
                    </a:cubicBezTo>
                    <a:cubicBezTo>
                      <a:pt x="0" y="705"/>
                      <a:pt x="0" y="705"/>
                      <a:pt x="0" y="705"/>
                    </a:cubicBezTo>
                    <a:lnTo>
                      <a:pt x="348" y="705"/>
                    </a:lnTo>
                    <a:close/>
                  </a:path>
                </a:pathLst>
              </a:custGeom>
              <a:solidFill>
                <a:srgbClr val="3C5568"/>
              </a:solidFill>
              <a:ln w="9525">
                <a:noFill/>
                <a:miter lim="800000"/>
              </a:ln>
            </p:spPr>
            <p:txBody>
              <a:bodyPr/>
              <a:lstStyle/>
              <a:p>
                <a:endParaRPr lang="zh-CN" altLang="en-US">
                  <a:latin typeface="Calibri" panose="020F0502020204030204" charset="0"/>
                </a:endParaRPr>
              </a:p>
            </p:txBody>
          </p:sp>
          <p:sp>
            <p:nvSpPr>
              <p:cNvPr id="33813" name="Freeform 77"/>
              <p:cNvSpPr/>
              <p:nvPr/>
            </p:nvSpPr>
            <p:spPr bwMode="auto">
              <a:xfrm>
                <a:off x="4110466" y="4916211"/>
                <a:ext cx="133413" cy="313189"/>
              </a:xfrm>
              <a:custGeom>
                <a:avLst/>
                <a:gdLst>
                  <a:gd name="T0" fmla="*/ 101576 w 88"/>
                  <a:gd name="T1" fmla="*/ 241733 h 206"/>
                  <a:gd name="T2" fmla="*/ 56094 w 88"/>
                  <a:gd name="T3" fmla="*/ 311669 h 206"/>
                  <a:gd name="T4" fmla="*/ 56094 w 88"/>
                  <a:gd name="T5" fmla="*/ 311669 h 206"/>
                  <a:gd name="T6" fmla="*/ 1516 w 88"/>
                  <a:gd name="T7" fmla="*/ 250855 h 206"/>
                  <a:gd name="T8" fmla="*/ 12128 w 88"/>
                  <a:gd name="T9" fmla="*/ 57773 h 206"/>
                  <a:gd name="T10" fmla="*/ 74287 w 88"/>
                  <a:gd name="T11" fmla="*/ 1520 h 206"/>
                  <a:gd name="T12" fmla="*/ 74287 w 88"/>
                  <a:gd name="T13" fmla="*/ 1520 h 206"/>
                  <a:gd name="T14" fmla="*/ 128865 w 88"/>
                  <a:gd name="T15" fmla="*/ 63854 h 206"/>
                  <a:gd name="T16" fmla="*/ 101576 w 88"/>
                  <a:gd name="T17" fmla="*/ 241733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06"/>
                  <a:gd name="T29" fmla="*/ 88 w 88"/>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06">
                    <a:moveTo>
                      <a:pt x="67" y="159"/>
                    </a:moveTo>
                    <a:cubicBezTo>
                      <a:pt x="66" y="180"/>
                      <a:pt x="58" y="206"/>
                      <a:pt x="37" y="205"/>
                    </a:cubicBezTo>
                    <a:cubicBezTo>
                      <a:pt x="37" y="205"/>
                      <a:pt x="37" y="205"/>
                      <a:pt x="37" y="205"/>
                    </a:cubicBezTo>
                    <a:cubicBezTo>
                      <a:pt x="16" y="204"/>
                      <a:pt x="0" y="186"/>
                      <a:pt x="1" y="165"/>
                    </a:cubicBezTo>
                    <a:cubicBezTo>
                      <a:pt x="8" y="38"/>
                      <a:pt x="8" y="38"/>
                      <a:pt x="8" y="38"/>
                    </a:cubicBezTo>
                    <a:cubicBezTo>
                      <a:pt x="9" y="16"/>
                      <a:pt x="27" y="0"/>
                      <a:pt x="49" y="1"/>
                    </a:cubicBezTo>
                    <a:cubicBezTo>
                      <a:pt x="49" y="1"/>
                      <a:pt x="49" y="1"/>
                      <a:pt x="49" y="1"/>
                    </a:cubicBezTo>
                    <a:cubicBezTo>
                      <a:pt x="70" y="3"/>
                      <a:pt x="88" y="21"/>
                      <a:pt x="85" y="42"/>
                    </a:cubicBezTo>
                    <a:cubicBezTo>
                      <a:pt x="80" y="71"/>
                      <a:pt x="69" y="102"/>
                      <a:pt x="67" y="159"/>
                    </a:cubicBezTo>
                    <a:close/>
                  </a:path>
                </a:pathLst>
              </a:custGeom>
              <a:solidFill>
                <a:srgbClr val="F7E8CB"/>
              </a:solidFill>
              <a:ln w="9525">
                <a:noFill/>
                <a:miter lim="800000"/>
              </a:ln>
            </p:spPr>
            <p:txBody>
              <a:bodyPr/>
              <a:lstStyle/>
              <a:p>
                <a:endParaRPr lang="zh-CN" altLang="en-US">
                  <a:latin typeface="Calibri" panose="020F0502020204030204" charset="0"/>
                </a:endParaRPr>
              </a:p>
            </p:txBody>
          </p:sp>
          <p:sp>
            <p:nvSpPr>
              <p:cNvPr id="33814" name="Freeform 78"/>
              <p:cNvSpPr/>
              <p:nvPr/>
            </p:nvSpPr>
            <p:spPr bwMode="auto">
              <a:xfrm>
                <a:off x="2940027" y="4916211"/>
                <a:ext cx="133413" cy="313189"/>
              </a:xfrm>
              <a:custGeom>
                <a:avLst/>
                <a:gdLst>
                  <a:gd name="T0" fmla="*/ 31837 w 88"/>
                  <a:gd name="T1" fmla="*/ 241733 h 206"/>
                  <a:gd name="T2" fmla="*/ 75803 w 88"/>
                  <a:gd name="T3" fmla="*/ 311669 h 206"/>
                  <a:gd name="T4" fmla="*/ 75803 w 88"/>
                  <a:gd name="T5" fmla="*/ 311669 h 206"/>
                  <a:gd name="T6" fmla="*/ 131897 w 88"/>
                  <a:gd name="T7" fmla="*/ 250855 h 206"/>
                  <a:gd name="T8" fmla="*/ 121285 w 88"/>
                  <a:gd name="T9" fmla="*/ 57773 h 206"/>
                  <a:gd name="T10" fmla="*/ 59126 w 88"/>
                  <a:gd name="T11" fmla="*/ 1520 h 206"/>
                  <a:gd name="T12" fmla="*/ 59126 w 88"/>
                  <a:gd name="T13" fmla="*/ 1520 h 206"/>
                  <a:gd name="T14" fmla="*/ 4548 w 88"/>
                  <a:gd name="T15" fmla="*/ 63854 h 206"/>
                  <a:gd name="T16" fmla="*/ 31837 w 88"/>
                  <a:gd name="T17" fmla="*/ 241733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206"/>
                  <a:gd name="T29" fmla="*/ 88 w 88"/>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206">
                    <a:moveTo>
                      <a:pt x="21" y="159"/>
                    </a:moveTo>
                    <a:cubicBezTo>
                      <a:pt x="21" y="180"/>
                      <a:pt x="29" y="206"/>
                      <a:pt x="50" y="205"/>
                    </a:cubicBezTo>
                    <a:cubicBezTo>
                      <a:pt x="50" y="205"/>
                      <a:pt x="50" y="205"/>
                      <a:pt x="50" y="205"/>
                    </a:cubicBezTo>
                    <a:cubicBezTo>
                      <a:pt x="72" y="204"/>
                      <a:pt x="88" y="186"/>
                      <a:pt x="87" y="165"/>
                    </a:cubicBezTo>
                    <a:cubicBezTo>
                      <a:pt x="80" y="38"/>
                      <a:pt x="80" y="38"/>
                      <a:pt x="80" y="38"/>
                    </a:cubicBezTo>
                    <a:cubicBezTo>
                      <a:pt x="78" y="16"/>
                      <a:pt x="60" y="0"/>
                      <a:pt x="39" y="1"/>
                    </a:cubicBezTo>
                    <a:cubicBezTo>
                      <a:pt x="39" y="1"/>
                      <a:pt x="39" y="1"/>
                      <a:pt x="39" y="1"/>
                    </a:cubicBezTo>
                    <a:cubicBezTo>
                      <a:pt x="18" y="3"/>
                      <a:pt x="0" y="21"/>
                      <a:pt x="3" y="42"/>
                    </a:cubicBezTo>
                    <a:cubicBezTo>
                      <a:pt x="7" y="71"/>
                      <a:pt x="18" y="102"/>
                      <a:pt x="21" y="159"/>
                    </a:cubicBezTo>
                    <a:close/>
                  </a:path>
                </a:pathLst>
              </a:custGeom>
              <a:solidFill>
                <a:srgbClr val="FCF2D6"/>
              </a:solidFill>
              <a:ln w="9525">
                <a:noFill/>
                <a:miter lim="800000"/>
              </a:ln>
            </p:spPr>
            <p:txBody>
              <a:bodyPr/>
              <a:lstStyle/>
              <a:p>
                <a:endParaRPr lang="zh-CN" altLang="en-US">
                  <a:latin typeface="Calibri" panose="020F0502020204030204" charset="0"/>
                </a:endParaRPr>
              </a:p>
            </p:txBody>
          </p:sp>
          <p:sp>
            <p:nvSpPr>
              <p:cNvPr id="33815" name="Freeform 79"/>
              <p:cNvSpPr/>
              <p:nvPr/>
            </p:nvSpPr>
            <p:spPr bwMode="auto">
              <a:xfrm>
                <a:off x="3038431" y="4328626"/>
                <a:ext cx="1109882" cy="1193147"/>
              </a:xfrm>
              <a:custGeom>
                <a:avLst/>
                <a:gdLst>
                  <a:gd name="T0" fmla="*/ 1082552 w 731"/>
                  <a:gd name="T1" fmla="*/ 916871 h 786"/>
                  <a:gd name="T2" fmla="*/ 806221 w 731"/>
                  <a:gd name="T3" fmla="*/ 1193147 h 786"/>
                  <a:gd name="T4" fmla="*/ 303661 w 731"/>
                  <a:gd name="T5" fmla="*/ 1193147 h 786"/>
                  <a:gd name="T6" fmla="*/ 28848 w 731"/>
                  <a:gd name="T7" fmla="*/ 916871 h 786"/>
                  <a:gd name="T8" fmla="*/ 0 w 731"/>
                  <a:gd name="T9" fmla="*/ 276276 h 786"/>
                  <a:gd name="T10" fmla="*/ 276332 w 731"/>
                  <a:gd name="T11" fmla="*/ 0 h 786"/>
                  <a:gd name="T12" fmla="*/ 835069 w 731"/>
                  <a:gd name="T13" fmla="*/ 0 h 786"/>
                  <a:gd name="T14" fmla="*/ 1109882 w 731"/>
                  <a:gd name="T15" fmla="*/ 276276 h 786"/>
                  <a:gd name="T16" fmla="*/ 1082552 w 731"/>
                  <a:gd name="T17" fmla="*/ 916871 h 7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786"/>
                  <a:gd name="T29" fmla="*/ 731 w 731"/>
                  <a:gd name="T30" fmla="*/ 786 h 7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786">
                    <a:moveTo>
                      <a:pt x="713" y="604"/>
                    </a:moveTo>
                    <a:cubicBezTo>
                      <a:pt x="713" y="704"/>
                      <a:pt x="632" y="786"/>
                      <a:pt x="531" y="786"/>
                    </a:cubicBezTo>
                    <a:cubicBezTo>
                      <a:pt x="200" y="786"/>
                      <a:pt x="200" y="786"/>
                      <a:pt x="200" y="786"/>
                    </a:cubicBezTo>
                    <a:cubicBezTo>
                      <a:pt x="100" y="786"/>
                      <a:pt x="19" y="704"/>
                      <a:pt x="19" y="604"/>
                    </a:cubicBezTo>
                    <a:cubicBezTo>
                      <a:pt x="0" y="182"/>
                      <a:pt x="0" y="182"/>
                      <a:pt x="0" y="182"/>
                    </a:cubicBezTo>
                    <a:cubicBezTo>
                      <a:pt x="0" y="82"/>
                      <a:pt x="82" y="0"/>
                      <a:pt x="182" y="0"/>
                    </a:cubicBezTo>
                    <a:cubicBezTo>
                      <a:pt x="550" y="0"/>
                      <a:pt x="550" y="0"/>
                      <a:pt x="550" y="0"/>
                    </a:cubicBezTo>
                    <a:cubicBezTo>
                      <a:pt x="650" y="0"/>
                      <a:pt x="731" y="82"/>
                      <a:pt x="731" y="182"/>
                    </a:cubicBezTo>
                    <a:lnTo>
                      <a:pt x="713" y="604"/>
                    </a:ln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16" name="Freeform 80"/>
              <p:cNvSpPr/>
              <p:nvPr/>
            </p:nvSpPr>
            <p:spPr bwMode="auto">
              <a:xfrm>
                <a:off x="3591007" y="4328626"/>
                <a:ext cx="556361" cy="1193147"/>
              </a:xfrm>
              <a:custGeom>
                <a:avLst/>
                <a:gdLst>
                  <a:gd name="T0" fmla="*/ 279701 w 366"/>
                  <a:gd name="T1" fmla="*/ 0 h 786"/>
                  <a:gd name="T2" fmla="*/ 0 w 366"/>
                  <a:gd name="T3" fmla="*/ 0 h 786"/>
                  <a:gd name="T4" fmla="*/ 0 w 366"/>
                  <a:gd name="T5" fmla="*/ 1193147 h 786"/>
                  <a:gd name="T6" fmla="*/ 252339 w 366"/>
                  <a:gd name="T7" fmla="*/ 1193147 h 786"/>
                  <a:gd name="T8" fmla="*/ 528999 w 366"/>
                  <a:gd name="T9" fmla="*/ 916871 h 786"/>
                  <a:gd name="T10" fmla="*/ 556361 w 366"/>
                  <a:gd name="T11" fmla="*/ 276276 h 786"/>
                  <a:gd name="T12" fmla="*/ 279701 w 366"/>
                  <a:gd name="T13" fmla="*/ 0 h 786"/>
                  <a:gd name="T14" fmla="*/ 0 60000 65536"/>
                  <a:gd name="T15" fmla="*/ 0 60000 65536"/>
                  <a:gd name="T16" fmla="*/ 0 60000 65536"/>
                  <a:gd name="T17" fmla="*/ 0 60000 65536"/>
                  <a:gd name="T18" fmla="*/ 0 60000 65536"/>
                  <a:gd name="T19" fmla="*/ 0 60000 65536"/>
                  <a:gd name="T20" fmla="*/ 0 60000 65536"/>
                  <a:gd name="T21" fmla="*/ 0 w 366"/>
                  <a:gd name="T22" fmla="*/ 0 h 786"/>
                  <a:gd name="T23" fmla="*/ 366 w 366"/>
                  <a:gd name="T24" fmla="*/ 786 h 7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 h="786">
                    <a:moveTo>
                      <a:pt x="184" y="0"/>
                    </a:moveTo>
                    <a:cubicBezTo>
                      <a:pt x="0" y="0"/>
                      <a:pt x="0" y="0"/>
                      <a:pt x="0" y="0"/>
                    </a:cubicBezTo>
                    <a:cubicBezTo>
                      <a:pt x="0" y="786"/>
                      <a:pt x="0" y="786"/>
                      <a:pt x="0" y="786"/>
                    </a:cubicBezTo>
                    <a:cubicBezTo>
                      <a:pt x="166" y="786"/>
                      <a:pt x="166" y="786"/>
                      <a:pt x="166" y="786"/>
                    </a:cubicBezTo>
                    <a:cubicBezTo>
                      <a:pt x="266" y="786"/>
                      <a:pt x="348" y="704"/>
                      <a:pt x="348" y="604"/>
                    </a:cubicBezTo>
                    <a:cubicBezTo>
                      <a:pt x="366" y="182"/>
                      <a:pt x="366" y="182"/>
                      <a:pt x="366" y="182"/>
                    </a:cubicBezTo>
                    <a:cubicBezTo>
                      <a:pt x="366" y="82"/>
                      <a:pt x="284" y="0"/>
                      <a:pt x="184" y="0"/>
                    </a:cubicBez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817" name="Freeform 81"/>
              <p:cNvSpPr/>
              <p:nvPr/>
            </p:nvSpPr>
            <p:spPr bwMode="auto">
              <a:xfrm>
                <a:off x="3010046" y="4614376"/>
                <a:ext cx="595154" cy="1070142"/>
              </a:xfrm>
              <a:custGeom>
                <a:avLst/>
                <a:gdLst>
                  <a:gd name="T0" fmla="*/ 337051 w 392"/>
                  <a:gd name="T1" fmla="*/ 676998 h 705"/>
                  <a:gd name="T2" fmla="*/ 60730 w 392"/>
                  <a:gd name="T3" fmla="*/ 456898 h 705"/>
                  <a:gd name="T4" fmla="*/ 47066 w 392"/>
                  <a:gd name="T5" fmla="*/ 0 h 705"/>
                  <a:gd name="T6" fmla="*/ 28847 w 392"/>
                  <a:gd name="T7" fmla="*/ 141168 h 705"/>
                  <a:gd name="T8" fmla="*/ 0 w 392"/>
                  <a:gd name="T9" fmla="*/ 821201 h 705"/>
                  <a:gd name="T10" fmla="*/ 289986 w 392"/>
                  <a:gd name="T11" fmla="*/ 1070142 h 705"/>
                  <a:gd name="T12" fmla="*/ 581490 w 392"/>
                  <a:gd name="T13" fmla="*/ 1070142 h 705"/>
                  <a:gd name="T14" fmla="*/ 595154 w 392"/>
                  <a:gd name="T15" fmla="*/ 901652 h 705"/>
                  <a:gd name="T16" fmla="*/ 581490 w 392"/>
                  <a:gd name="T17" fmla="*/ 649675 h 705"/>
                  <a:gd name="T18" fmla="*/ 337051 w 392"/>
                  <a:gd name="T19" fmla="*/ 676998 h 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2"/>
                  <a:gd name="T31" fmla="*/ 0 h 705"/>
                  <a:gd name="T32" fmla="*/ 392 w 392"/>
                  <a:gd name="T33" fmla="*/ 705 h 7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2" h="705">
                    <a:moveTo>
                      <a:pt x="222" y="446"/>
                    </a:moveTo>
                    <a:cubicBezTo>
                      <a:pt x="118" y="461"/>
                      <a:pt x="40" y="406"/>
                      <a:pt x="40" y="301"/>
                    </a:cubicBezTo>
                    <a:cubicBezTo>
                      <a:pt x="31" y="0"/>
                      <a:pt x="31" y="0"/>
                      <a:pt x="31" y="0"/>
                    </a:cubicBezTo>
                    <a:cubicBezTo>
                      <a:pt x="24" y="21"/>
                      <a:pt x="19" y="43"/>
                      <a:pt x="19" y="93"/>
                    </a:cubicBezTo>
                    <a:cubicBezTo>
                      <a:pt x="0" y="541"/>
                      <a:pt x="0" y="541"/>
                      <a:pt x="0" y="541"/>
                    </a:cubicBezTo>
                    <a:cubicBezTo>
                      <a:pt x="0" y="619"/>
                      <a:pt x="86" y="705"/>
                      <a:pt x="191" y="705"/>
                    </a:cubicBezTo>
                    <a:cubicBezTo>
                      <a:pt x="383" y="705"/>
                      <a:pt x="383" y="705"/>
                      <a:pt x="383" y="705"/>
                    </a:cubicBezTo>
                    <a:cubicBezTo>
                      <a:pt x="392" y="594"/>
                      <a:pt x="392" y="594"/>
                      <a:pt x="392" y="594"/>
                    </a:cubicBezTo>
                    <a:cubicBezTo>
                      <a:pt x="383" y="428"/>
                      <a:pt x="383" y="428"/>
                      <a:pt x="383" y="428"/>
                    </a:cubicBezTo>
                    <a:cubicBezTo>
                      <a:pt x="284" y="428"/>
                      <a:pt x="263" y="441"/>
                      <a:pt x="222" y="446"/>
                    </a:cubicBezTo>
                    <a:close/>
                  </a:path>
                </a:pathLst>
              </a:custGeom>
              <a:solidFill>
                <a:srgbClr val="3F3F3F"/>
              </a:solidFill>
              <a:ln w="9525">
                <a:noFill/>
                <a:miter lim="800000"/>
              </a:ln>
            </p:spPr>
            <p:txBody>
              <a:bodyPr/>
              <a:lstStyle/>
              <a:p>
                <a:endParaRPr lang="zh-CN" altLang="en-US">
                  <a:latin typeface="Calibri" panose="020F0502020204030204" charset="0"/>
                </a:endParaRPr>
              </a:p>
            </p:txBody>
          </p:sp>
          <p:sp>
            <p:nvSpPr>
              <p:cNvPr id="33818" name="Freeform 82"/>
              <p:cNvSpPr/>
              <p:nvPr/>
            </p:nvSpPr>
            <p:spPr bwMode="auto">
              <a:xfrm>
                <a:off x="3591007" y="4614376"/>
                <a:ext cx="587585" cy="1070142"/>
              </a:xfrm>
              <a:custGeom>
                <a:avLst/>
                <a:gdLst>
                  <a:gd name="T0" fmla="*/ 557219 w 387"/>
                  <a:gd name="T1" fmla="*/ 141168 h 705"/>
                  <a:gd name="T2" fmla="*/ 540517 w 387"/>
                  <a:gd name="T3" fmla="*/ 0 h 705"/>
                  <a:gd name="T4" fmla="*/ 525334 w 387"/>
                  <a:gd name="T5" fmla="*/ 456898 h 705"/>
                  <a:gd name="T6" fmla="*/ 249002 w 387"/>
                  <a:gd name="T7" fmla="*/ 676998 h 705"/>
                  <a:gd name="T8" fmla="*/ 3037 w 387"/>
                  <a:gd name="T9" fmla="*/ 649675 h 705"/>
                  <a:gd name="T10" fmla="*/ 0 w 387"/>
                  <a:gd name="T11" fmla="*/ 649675 h 705"/>
                  <a:gd name="T12" fmla="*/ 0 w 387"/>
                  <a:gd name="T13" fmla="*/ 1070142 h 705"/>
                  <a:gd name="T14" fmla="*/ 296070 w 387"/>
                  <a:gd name="T15" fmla="*/ 1070142 h 705"/>
                  <a:gd name="T16" fmla="*/ 587585 w 387"/>
                  <a:gd name="T17" fmla="*/ 821201 h 705"/>
                  <a:gd name="T18" fmla="*/ 557219 w 387"/>
                  <a:gd name="T19" fmla="*/ 141168 h 7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7"/>
                  <a:gd name="T31" fmla="*/ 0 h 705"/>
                  <a:gd name="T32" fmla="*/ 387 w 387"/>
                  <a:gd name="T33" fmla="*/ 705 h 7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7" h="705">
                    <a:moveTo>
                      <a:pt x="367" y="93"/>
                    </a:moveTo>
                    <a:cubicBezTo>
                      <a:pt x="367" y="43"/>
                      <a:pt x="363" y="21"/>
                      <a:pt x="356" y="0"/>
                    </a:cubicBezTo>
                    <a:cubicBezTo>
                      <a:pt x="346" y="301"/>
                      <a:pt x="346" y="301"/>
                      <a:pt x="346" y="301"/>
                    </a:cubicBezTo>
                    <a:cubicBezTo>
                      <a:pt x="346" y="406"/>
                      <a:pt x="269" y="462"/>
                      <a:pt x="164" y="446"/>
                    </a:cubicBezTo>
                    <a:cubicBezTo>
                      <a:pt x="124" y="441"/>
                      <a:pt x="103" y="428"/>
                      <a:pt x="2" y="428"/>
                    </a:cubicBezTo>
                    <a:cubicBezTo>
                      <a:pt x="1" y="428"/>
                      <a:pt x="1" y="428"/>
                      <a:pt x="0" y="428"/>
                    </a:cubicBezTo>
                    <a:cubicBezTo>
                      <a:pt x="0" y="705"/>
                      <a:pt x="0" y="705"/>
                      <a:pt x="0" y="705"/>
                    </a:cubicBezTo>
                    <a:cubicBezTo>
                      <a:pt x="195" y="705"/>
                      <a:pt x="195" y="705"/>
                      <a:pt x="195" y="705"/>
                    </a:cubicBezTo>
                    <a:cubicBezTo>
                      <a:pt x="301" y="705"/>
                      <a:pt x="387" y="619"/>
                      <a:pt x="387" y="541"/>
                    </a:cubicBezTo>
                    <a:lnTo>
                      <a:pt x="367" y="93"/>
                    </a:lnTo>
                    <a:close/>
                  </a:path>
                </a:pathLst>
              </a:custGeom>
              <a:solidFill>
                <a:srgbClr val="353535"/>
              </a:solidFill>
              <a:ln w="9525">
                <a:noFill/>
                <a:miter lim="800000"/>
              </a:ln>
            </p:spPr>
            <p:txBody>
              <a:bodyPr/>
              <a:lstStyle/>
              <a:p>
                <a:endParaRPr lang="zh-CN" altLang="en-US">
                  <a:latin typeface="Calibri" panose="020F0502020204030204" charset="0"/>
                </a:endParaRPr>
              </a:p>
            </p:txBody>
          </p:sp>
          <p:sp>
            <p:nvSpPr>
              <p:cNvPr id="33819" name="Freeform 83"/>
              <p:cNvSpPr/>
              <p:nvPr/>
            </p:nvSpPr>
            <p:spPr bwMode="auto">
              <a:xfrm>
                <a:off x="2636300" y="5814146"/>
                <a:ext cx="594208" cy="1070142"/>
              </a:xfrm>
              <a:custGeom>
                <a:avLst/>
                <a:gdLst>
                  <a:gd name="T0" fmla="*/ 300903 w 391"/>
                  <a:gd name="T1" fmla="*/ 1070142 h 705"/>
                  <a:gd name="T2" fmla="*/ 357133 w 391"/>
                  <a:gd name="T3" fmla="*/ 636013 h 705"/>
                  <a:gd name="T4" fmla="*/ 594208 w 391"/>
                  <a:gd name="T5" fmla="*/ 414395 h 705"/>
                  <a:gd name="T6" fmla="*/ 551656 w 391"/>
                  <a:gd name="T7" fmla="*/ 0 h 705"/>
                  <a:gd name="T8" fmla="*/ 109419 w 391"/>
                  <a:gd name="T9" fmla="*/ 415913 h 705"/>
                  <a:gd name="T10" fmla="*/ 10638 w 391"/>
                  <a:gd name="T11" fmla="*/ 1070142 h 705"/>
                  <a:gd name="T12" fmla="*/ 300903 w 391"/>
                  <a:gd name="T13" fmla="*/ 1070142 h 705"/>
                  <a:gd name="T14" fmla="*/ 0 60000 65536"/>
                  <a:gd name="T15" fmla="*/ 0 60000 65536"/>
                  <a:gd name="T16" fmla="*/ 0 60000 65536"/>
                  <a:gd name="T17" fmla="*/ 0 60000 65536"/>
                  <a:gd name="T18" fmla="*/ 0 60000 65536"/>
                  <a:gd name="T19" fmla="*/ 0 60000 65536"/>
                  <a:gd name="T20" fmla="*/ 0 60000 65536"/>
                  <a:gd name="T21" fmla="*/ 0 w 391"/>
                  <a:gd name="T22" fmla="*/ 0 h 705"/>
                  <a:gd name="T23" fmla="*/ 391 w 391"/>
                  <a:gd name="T24" fmla="*/ 705 h 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705">
                    <a:moveTo>
                      <a:pt x="198" y="705"/>
                    </a:moveTo>
                    <a:cubicBezTo>
                      <a:pt x="192" y="588"/>
                      <a:pt x="204" y="491"/>
                      <a:pt x="235" y="419"/>
                    </a:cubicBezTo>
                    <a:cubicBezTo>
                      <a:pt x="284" y="304"/>
                      <a:pt x="367" y="278"/>
                      <a:pt x="391" y="273"/>
                    </a:cubicBezTo>
                    <a:cubicBezTo>
                      <a:pt x="363" y="0"/>
                      <a:pt x="363" y="0"/>
                      <a:pt x="363" y="0"/>
                    </a:cubicBezTo>
                    <a:cubicBezTo>
                      <a:pt x="318" y="9"/>
                      <a:pt x="165" y="57"/>
                      <a:pt x="72" y="274"/>
                    </a:cubicBezTo>
                    <a:cubicBezTo>
                      <a:pt x="22" y="393"/>
                      <a:pt x="0" y="537"/>
                      <a:pt x="7" y="705"/>
                    </a:cubicBezTo>
                    <a:lnTo>
                      <a:pt x="198" y="705"/>
                    </a:lnTo>
                    <a:close/>
                  </a:path>
                </a:pathLst>
              </a:custGeom>
              <a:solidFill>
                <a:srgbClr val="445E73"/>
              </a:solidFill>
              <a:ln w="9525">
                <a:noFill/>
                <a:miter lim="800000"/>
              </a:ln>
            </p:spPr>
            <p:txBody>
              <a:bodyPr/>
              <a:lstStyle/>
              <a:p>
                <a:endParaRPr lang="zh-CN" altLang="en-US">
                  <a:latin typeface="Calibri" panose="020F0502020204030204" charset="0"/>
                </a:endParaRPr>
              </a:p>
            </p:txBody>
          </p:sp>
          <p:sp>
            <p:nvSpPr>
              <p:cNvPr id="33820" name="Freeform 84"/>
              <p:cNvSpPr/>
              <p:nvPr/>
            </p:nvSpPr>
            <p:spPr bwMode="auto">
              <a:xfrm>
                <a:off x="3936367" y="5814146"/>
                <a:ext cx="593262" cy="1070142"/>
              </a:xfrm>
              <a:custGeom>
                <a:avLst/>
                <a:gdLst>
                  <a:gd name="T0" fmla="*/ 236698 w 391"/>
                  <a:gd name="T1" fmla="*/ 636013 h 705"/>
                  <a:gd name="T2" fmla="*/ 292838 w 391"/>
                  <a:gd name="T3" fmla="*/ 1070142 h 705"/>
                  <a:gd name="T4" fmla="*/ 582641 w 391"/>
                  <a:gd name="T5" fmla="*/ 1070142 h 705"/>
                  <a:gd name="T6" fmla="*/ 484017 w 391"/>
                  <a:gd name="T7" fmla="*/ 415913 h 705"/>
                  <a:gd name="T8" fmla="*/ 42484 w 391"/>
                  <a:gd name="T9" fmla="*/ 0 h 705"/>
                  <a:gd name="T10" fmla="*/ 0 w 391"/>
                  <a:gd name="T11" fmla="*/ 414395 h 705"/>
                  <a:gd name="T12" fmla="*/ 236698 w 391"/>
                  <a:gd name="T13" fmla="*/ 636013 h 705"/>
                  <a:gd name="T14" fmla="*/ 0 60000 65536"/>
                  <a:gd name="T15" fmla="*/ 0 60000 65536"/>
                  <a:gd name="T16" fmla="*/ 0 60000 65536"/>
                  <a:gd name="T17" fmla="*/ 0 60000 65536"/>
                  <a:gd name="T18" fmla="*/ 0 60000 65536"/>
                  <a:gd name="T19" fmla="*/ 0 60000 65536"/>
                  <a:gd name="T20" fmla="*/ 0 60000 65536"/>
                  <a:gd name="T21" fmla="*/ 0 w 391"/>
                  <a:gd name="T22" fmla="*/ 0 h 705"/>
                  <a:gd name="T23" fmla="*/ 391 w 391"/>
                  <a:gd name="T24" fmla="*/ 705 h 7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1" h="705">
                    <a:moveTo>
                      <a:pt x="156" y="419"/>
                    </a:moveTo>
                    <a:cubicBezTo>
                      <a:pt x="187" y="491"/>
                      <a:pt x="199" y="588"/>
                      <a:pt x="193" y="705"/>
                    </a:cubicBezTo>
                    <a:cubicBezTo>
                      <a:pt x="384" y="705"/>
                      <a:pt x="384" y="705"/>
                      <a:pt x="384" y="705"/>
                    </a:cubicBezTo>
                    <a:cubicBezTo>
                      <a:pt x="391" y="537"/>
                      <a:pt x="369" y="393"/>
                      <a:pt x="319" y="274"/>
                    </a:cubicBezTo>
                    <a:cubicBezTo>
                      <a:pt x="226" y="57"/>
                      <a:pt x="73" y="9"/>
                      <a:pt x="28" y="0"/>
                    </a:cubicBezTo>
                    <a:cubicBezTo>
                      <a:pt x="0" y="273"/>
                      <a:pt x="0" y="273"/>
                      <a:pt x="0" y="273"/>
                    </a:cubicBezTo>
                    <a:cubicBezTo>
                      <a:pt x="24" y="278"/>
                      <a:pt x="107" y="304"/>
                      <a:pt x="156" y="419"/>
                    </a:cubicBezTo>
                    <a:close/>
                  </a:path>
                </a:pathLst>
              </a:custGeom>
              <a:solidFill>
                <a:srgbClr val="3C5568"/>
              </a:solidFill>
              <a:ln w="9525">
                <a:noFill/>
                <a:miter lim="800000"/>
              </a:ln>
            </p:spPr>
            <p:txBody>
              <a:bodyPr/>
              <a:lstStyle/>
              <a:p>
                <a:endParaRPr lang="zh-CN" altLang="en-US">
                  <a:latin typeface="Calibri" panose="020F0502020204030204" charset="0"/>
                </a:endParaRPr>
              </a:p>
            </p:txBody>
          </p:sp>
        </p:grpSp>
      </p:grpSp>
      <p:pic>
        <p:nvPicPr>
          <p:cNvPr id="16" name="图片 45072" descr="图片2_副本1"/>
          <p:cNvPicPr preferRelativeResize="0"/>
          <p:nvPr/>
        </p:nvPicPr>
        <p:blipFill>
          <a:blip r:embed="rId3" cstate="print">
            <a:clrChange>
              <a:clrFrom>
                <a:srgbClr val="F2EDEA">
                  <a:alpha val="100000"/>
                </a:srgbClr>
              </a:clrFrom>
              <a:clrTo>
                <a:srgbClr val="F2EDEA">
                  <a:alpha val="100000"/>
                  <a:alpha val="0"/>
                </a:srgbClr>
              </a:clrTo>
            </a:clrChange>
          </a:blip>
          <a:srcRect l="24369" t="21018" r="27834" b="55563"/>
          <a:stretch>
            <a:fillRect/>
          </a:stretch>
        </p:blipFill>
        <p:spPr>
          <a:xfrm>
            <a:off x="838835" y="2561590"/>
            <a:ext cx="1591310" cy="1543050"/>
          </a:xfrm>
          <a:prstGeom prst="rect">
            <a:avLst/>
          </a:prstGeom>
          <a:noFill/>
          <a:ln w="9525">
            <a:noFill/>
          </a:ln>
        </p:spPr>
      </p:pic>
      <p:pic>
        <p:nvPicPr>
          <p:cNvPr id="30" name="图片 29" descr="银行"/>
          <p:cNvPicPr>
            <a:picLocks noChangeAspect="1"/>
          </p:cNvPicPr>
          <p:nvPr/>
        </p:nvPicPr>
        <p:blipFill>
          <a:blip r:embed="rId4" cstate="print">
            <a:clrChange>
              <a:clrFrom>
                <a:srgbClr val="F6F6F6">
                  <a:alpha val="100000"/>
                </a:srgbClr>
              </a:clrFrom>
              <a:clrTo>
                <a:srgbClr val="F6F6F6">
                  <a:alpha val="100000"/>
                  <a:alpha val="0"/>
                </a:srgbClr>
              </a:clrTo>
            </a:clrChange>
          </a:blip>
          <a:stretch>
            <a:fillRect/>
          </a:stretch>
        </p:blipFill>
        <p:spPr>
          <a:xfrm>
            <a:off x="3016250" y="2105025"/>
            <a:ext cx="2095500" cy="2095500"/>
          </a:xfrm>
          <a:prstGeom prst="rect">
            <a:avLst/>
          </a:prstGeom>
        </p:spPr>
      </p:pic>
      <p:sp>
        <p:nvSpPr>
          <p:cNvPr id="31" name="文本框 30"/>
          <p:cNvSpPr txBox="1"/>
          <p:nvPr/>
        </p:nvSpPr>
        <p:spPr>
          <a:xfrm>
            <a:off x="3510915" y="3797935"/>
            <a:ext cx="1322705" cy="306705"/>
          </a:xfrm>
          <a:prstGeom prst="rect">
            <a:avLst/>
          </a:prstGeom>
          <a:noFill/>
        </p:spPr>
        <p:txBody>
          <a:bodyPr wrap="square" rtlCol="0">
            <a:spAutoFit/>
          </a:bodyPr>
          <a:lstStyle/>
          <a:p>
            <a:pPr algn="ctr"/>
            <a:r>
              <a:rPr lang="zh-CN" altLang="en-US" sz="1400" b="1">
                <a:solidFill>
                  <a:srgbClr val="2C6BB1"/>
                </a:solidFill>
              </a:rPr>
              <a:t>贷款银行</a:t>
            </a:r>
          </a:p>
        </p:txBody>
      </p:sp>
      <p:pic>
        <p:nvPicPr>
          <p:cNvPr id="35" name="图片 34" descr="计算机"/>
          <p:cNvPicPr>
            <a:picLocks noChangeAspect="1"/>
          </p:cNvPicPr>
          <p:nvPr/>
        </p:nvPicPr>
        <p:blipFill>
          <a:blip r:embed="rId5" cstate="print">
            <a:clrChange>
              <a:clrFrom>
                <a:srgbClr val="FFFFFF">
                  <a:alpha val="100000"/>
                </a:srgbClr>
              </a:clrFrom>
              <a:clrTo>
                <a:srgbClr val="FFFFFF">
                  <a:alpha val="100000"/>
                  <a:alpha val="0"/>
                </a:srgbClr>
              </a:clrTo>
            </a:clrChange>
          </a:blip>
          <a:srcRect l="15812" t="19911" r="18971" b="22449"/>
          <a:stretch>
            <a:fillRect/>
          </a:stretch>
        </p:blipFill>
        <p:spPr>
          <a:xfrm>
            <a:off x="6135370" y="2474595"/>
            <a:ext cx="1534160" cy="1356995"/>
          </a:xfrm>
          <a:prstGeom prst="rect">
            <a:avLst/>
          </a:prstGeom>
        </p:spPr>
      </p:pic>
      <p:sp>
        <p:nvSpPr>
          <p:cNvPr id="36" name="文本框 35"/>
          <p:cNvSpPr txBox="1"/>
          <p:nvPr/>
        </p:nvSpPr>
        <p:spPr>
          <a:xfrm>
            <a:off x="6274435" y="3797935"/>
            <a:ext cx="1322705" cy="306705"/>
          </a:xfrm>
          <a:prstGeom prst="rect">
            <a:avLst/>
          </a:prstGeom>
          <a:noFill/>
        </p:spPr>
        <p:txBody>
          <a:bodyPr wrap="square" rtlCol="0">
            <a:spAutoFit/>
          </a:bodyPr>
          <a:lstStyle/>
          <a:p>
            <a:pPr algn="ctr"/>
            <a:r>
              <a:rPr lang="zh-CN" altLang="en-US" sz="1400" b="1">
                <a:solidFill>
                  <a:srgbClr val="2C6BB1"/>
                </a:solidFill>
              </a:rPr>
              <a:t>征信系统</a:t>
            </a:r>
          </a:p>
        </p:txBody>
      </p:sp>
      <p:pic>
        <p:nvPicPr>
          <p:cNvPr id="40" name="图片 39" descr="箭头"/>
          <p:cNvPicPr>
            <a:picLocks noChangeAspect="1"/>
          </p:cNvPicPr>
          <p:nvPr/>
        </p:nvPicPr>
        <p:blipFill>
          <a:blip r:embed="rId6" cstate="print">
            <a:clrChange>
              <a:clrFrom>
                <a:srgbClr val="F6F6F6">
                  <a:alpha val="100000"/>
                </a:srgbClr>
              </a:clrFrom>
              <a:clrTo>
                <a:srgbClr val="F6F6F6">
                  <a:alpha val="100000"/>
                  <a:alpha val="0"/>
                </a:srgbClr>
              </a:clrTo>
            </a:clrChange>
          </a:blip>
          <a:srcRect l="18277" t="27659" r="15332" b="29128"/>
          <a:stretch>
            <a:fillRect/>
          </a:stretch>
        </p:blipFill>
        <p:spPr>
          <a:xfrm>
            <a:off x="5213350" y="3129915"/>
            <a:ext cx="918210" cy="59880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flipH="1">
            <a:off x="3665855" y="194945"/>
            <a:ext cx="5280025" cy="6536055"/>
          </a:xfrm>
          <a:prstGeom prst="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20000"/>
              </a:lnSpc>
              <a:buFont typeface="Wingdings" panose="05000000000000000000" charset="0"/>
              <a:buNone/>
            </a:pPr>
            <a:endParaRPr lang="zh-CN" altLang="en-US"/>
          </a:p>
        </p:txBody>
      </p:sp>
      <p:sp>
        <p:nvSpPr>
          <p:cNvPr id="52" name="文本框 51"/>
          <p:cNvSpPr txBox="1"/>
          <p:nvPr/>
        </p:nvSpPr>
        <p:spPr>
          <a:xfrm>
            <a:off x="3890010" y="367030"/>
            <a:ext cx="4730750" cy="6212840"/>
          </a:xfrm>
          <a:prstGeom prst="rect">
            <a:avLst/>
          </a:prstGeom>
          <a:noFill/>
        </p:spPr>
        <p:txBody>
          <a:bodyPr wrap="square" rtlCol="0">
            <a:spAutoFit/>
          </a:bodyPr>
          <a:lstStyle/>
          <a:p>
            <a:pPr marL="285750" indent="-285750">
              <a:lnSpc>
                <a:spcPct val="130000"/>
              </a:lnSpc>
              <a:buFont typeface="Wingdings" panose="05000000000000000000" charset="0"/>
              <a:buChar char=""/>
            </a:pPr>
            <a:r>
              <a:rPr lang="zh-CN" altLang="en-US" dirty="0">
                <a:solidFill>
                  <a:schemeClr val="tx2"/>
                </a:solidFill>
              </a:rPr>
              <a:t>助学贷款在个人信用报告中的体现</a:t>
            </a:r>
          </a:p>
          <a:p>
            <a:pPr indent="0">
              <a:lnSpc>
                <a:spcPct val="130000"/>
              </a:lnSpc>
              <a:buNone/>
            </a:pPr>
            <a:r>
              <a:rPr lang="zh-CN" altLang="en-US" dirty="0">
                <a:solidFill>
                  <a:schemeClr val="tx2"/>
                </a:solidFill>
              </a:rPr>
              <a:t>（</a:t>
            </a:r>
            <a:r>
              <a:rPr lang="en-US" altLang="zh-CN" dirty="0">
                <a:solidFill>
                  <a:schemeClr val="tx2"/>
                </a:solidFill>
              </a:rPr>
              <a:t>1</a:t>
            </a:r>
            <a:r>
              <a:rPr lang="zh-CN" altLang="en-US" dirty="0">
                <a:solidFill>
                  <a:schemeClr val="tx2"/>
                </a:solidFill>
              </a:rPr>
              <a:t>）个人信用报告将展示</a:t>
            </a:r>
            <a:r>
              <a:rPr lang="zh-CN" altLang="en-US" b="1" dirty="0">
                <a:solidFill>
                  <a:srgbClr val="FF0000"/>
                </a:solidFill>
              </a:rPr>
              <a:t>贷款情况</a:t>
            </a:r>
            <a:r>
              <a:rPr lang="zh-CN" altLang="en-US" dirty="0">
                <a:solidFill>
                  <a:schemeClr val="tx2"/>
                </a:solidFill>
              </a:rPr>
              <a:t>（贷款日期、贷款银行、贷款金额、贷款期限、到期日期等）以及</a:t>
            </a:r>
            <a:r>
              <a:rPr lang="zh-CN" altLang="en-US" b="1" dirty="0">
                <a:solidFill>
                  <a:srgbClr val="FF0000"/>
                </a:solidFill>
              </a:rPr>
              <a:t>还款情况</a:t>
            </a:r>
            <a:r>
              <a:rPr lang="zh-CN" altLang="en-US" dirty="0">
                <a:solidFill>
                  <a:schemeClr val="tx2"/>
                </a:solidFill>
              </a:rPr>
              <a:t>（逾期信息、还款信息等）；</a:t>
            </a:r>
          </a:p>
          <a:p>
            <a:pPr indent="0">
              <a:lnSpc>
                <a:spcPct val="130000"/>
              </a:lnSpc>
              <a:buNone/>
            </a:pPr>
            <a:r>
              <a:rPr lang="zh-CN" altLang="en-US" dirty="0">
                <a:solidFill>
                  <a:schemeClr val="tx2"/>
                </a:solidFill>
              </a:rPr>
              <a:t>（</a:t>
            </a:r>
            <a:r>
              <a:rPr lang="en-US" altLang="zh-CN" dirty="0">
                <a:solidFill>
                  <a:schemeClr val="tx2"/>
                </a:solidFill>
              </a:rPr>
              <a:t>2</a:t>
            </a:r>
            <a:r>
              <a:rPr lang="zh-CN" altLang="en-US" dirty="0">
                <a:solidFill>
                  <a:schemeClr val="tx2"/>
                </a:solidFill>
              </a:rPr>
              <a:t>）</a:t>
            </a:r>
            <a:r>
              <a:rPr lang="zh-CN" altLang="en-US" b="1" dirty="0">
                <a:solidFill>
                  <a:srgbClr val="FF0000"/>
                </a:solidFill>
              </a:rPr>
              <a:t>借款学生在校期间不用还款</a:t>
            </a:r>
            <a:r>
              <a:rPr lang="zh-CN" altLang="en-US" dirty="0">
                <a:solidFill>
                  <a:schemeClr val="tx2"/>
                </a:solidFill>
              </a:rPr>
              <a:t>，</a:t>
            </a:r>
            <a:r>
              <a:rPr lang="en-US" altLang="zh-CN" dirty="0">
                <a:solidFill>
                  <a:schemeClr val="tx2"/>
                </a:solidFill>
              </a:rPr>
              <a:t>“</a:t>
            </a:r>
            <a:r>
              <a:rPr lang="zh-CN" altLang="en-US" dirty="0">
                <a:solidFill>
                  <a:schemeClr val="tx2"/>
                </a:solidFill>
              </a:rPr>
              <a:t>本月应还款</a:t>
            </a:r>
            <a:r>
              <a:rPr lang="en-US" altLang="zh-CN" dirty="0">
                <a:solidFill>
                  <a:schemeClr val="tx2"/>
                </a:solidFill>
              </a:rPr>
              <a:t>”</a:t>
            </a:r>
            <a:r>
              <a:rPr lang="zh-CN" altLang="en-US" dirty="0">
                <a:solidFill>
                  <a:schemeClr val="tx2"/>
                </a:solidFill>
              </a:rPr>
              <a:t>记为</a:t>
            </a:r>
            <a:r>
              <a:rPr lang="en-US" altLang="zh-CN" dirty="0">
                <a:solidFill>
                  <a:schemeClr val="tx2"/>
                </a:solidFill>
              </a:rPr>
              <a:t>0</a:t>
            </a:r>
            <a:r>
              <a:rPr lang="zh-CN" altLang="en-US" dirty="0">
                <a:solidFill>
                  <a:schemeClr val="tx2"/>
                </a:solidFill>
              </a:rPr>
              <a:t>；</a:t>
            </a:r>
          </a:p>
          <a:p>
            <a:pPr indent="0">
              <a:lnSpc>
                <a:spcPct val="130000"/>
              </a:lnSpc>
              <a:buNone/>
            </a:pPr>
            <a:r>
              <a:rPr lang="zh-CN" altLang="en-US" dirty="0">
                <a:solidFill>
                  <a:schemeClr val="tx2"/>
                </a:solidFill>
              </a:rPr>
              <a:t>（</a:t>
            </a:r>
            <a:r>
              <a:rPr lang="en-US" altLang="zh-CN" dirty="0">
                <a:solidFill>
                  <a:schemeClr val="tx2"/>
                </a:solidFill>
              </a:rPr>
              <a:t>3</a:t>
            </a:r>
            <a:r>
              <a:rPr lang="zh-CN" altLang="en-US" dirty="0">
                <a:solidFill>
                  <a:schemeClr val="tx2"/>
                </a:solidFill>
              </a:rPr>
              <a:t>）</a:t>
            </a:r>
            <a:r>
              <a:rPr lang="zh-CN" altLang="en-US" dirty="0">
                <a:solidFill>
                  <a:schemeClr val="tx2"/>
                </a:solidFill>
                <a:sym typeface="+mn-ea"/>
              </a:rPr>
              <a:t>借款学生在校期间不用还款，</a:t>
            </a:r>
            <a:r>
              <a:rPr lang="en-US" altLang="zh-CN" dirty="0">
                <a:solidFill>
                  <a:schemeClr val="tx2"/>
                </a:solidFill>
                <a:sym typeface="+mn-ea"/>
              </a:rPr>
              <a:t>“</a:t>
            </a:r>
            <a:r>
              <a:rPr lang="zh-CN" altLang="en-US" dirty="0">
                <a:solidFill>
                  <a:schemeClr val="tx2"/>
                </a:solidFill>
                <a:sym typeface="+mn-ea"/>
              </a:rPr>
              <a:t>应还款日</a:t>
            </a:r>
            <a:r>
              <a:rPr lang="en-US" altLang="zh-CN" dirty="0">
                <a:solidFill>
                  <a:schemeClr val="tx2"/>
                </a:solidFill>
                <a:sym typeface="+mn-ea"/>
              </a:rPr>
              <a:t>”</a:t>
            </a:r>
            <a:r>
              <a:rPr lang="zh-CN" altLang="en-US" dirty="0">
                <a:solidFill>
                  <a:schemeClr val="tx2"/>
                </a:solidFill>
                <a:sym typeface="+mn-ea"/>
              </a:rPr>
              <a:t>在银行放款时记为银行第一次放款的日期，而后记为银行向征信系统报送数据月份的最后一天；</a:t>
            </a:r>
          </a:p>
          <a:p>
            <a:pPr indent="0">
              <a:lnSpc>
                <a:spcPct val="130000"/>
              </a:lnSpc>
              <a:buNone/>
            </a:pPr>
            <a:r>
              <a:rPr lang="zh-CN" altLang="en-US" dirty="0">
                <a:solidFill>
                  <a:schemeClr val="tx2"/>
                </a:solidFill>
                <a:sym typeface="+mn-ea"/>
              </a:rPr>
              <a:t>（</a:t>
            </a:r>
            <a:r>
              <a:rPr lang="en-US" altLang="zh-CN" dirty="0">
                <a:solidFill>
                  <a:schemeClr val="tx2"/>
                </a:solidFill>
                <a:sym typeface="+mn-ea"/>
              </a:rPr>
              <a:t>4</a:t>
            </a:r>
            <a:r>
              <a:rPr lang="zh-CN" altLang="en-US" dirty="0">
                <a:solidFill>
                  <a:schemeClr val="tx2"/>
                </a:solidFill>
                <a:sym typeface="+mn-ea"/>
              </a:rPr>
              <a:t>）借款学生在校期间不用还款，</a:t>
            </a:r>
            <a:r>
              <a:rPr lang="en-US" altLang="zh-CN" dirty="0">
                <a:solidFill>
                  <a:schemeClr val="tx2"/>
                </a:solidFill>
                <a:sym typeface="+mn-ea"/>
              </a:rPr>
              <a:t>“</a:t>
            </a:r>
            <a:r>
              <a:rPr lang="zh-CN" altLang="en-US" dirty="0">
                <a:solidFill>
                  <a:schemeClr val="tx2"/>
                </a:solidFill>
                <a:sym typeface="+mn-ea"/>
              </a:rPr>
              <a:t>最近一次还款日期</a:t>
            </a:r>
            <a:r>
              <a:rPr lang="en-US" altLang="zh-CN" dirty="0">
                <a:solidFill>
                  <a:schemeClr val="tx2"/>
                </a:solidFill>
                <a:sym typeface="+mn-ea"/>
              </a:rPr>
              <a:t>”</a:t>
            </a:r>
            <a:r>
              <a:rPr lang="zh-CN" altLang="en-US" dirty="0">
                <a:solidFill>
                  <a:schemeClr val="tx2"/>
                </a:solidFill>
                <a:sym typeface="+mn-ea"/>
              </a:rPr>
              <a:t>记为银行第一次放款的日期，毕业后开始还款时，报告中记为实际还款的日期。</a:t>
            </a:r>
          </a:p>
          <a:p>
            <a:pPr indent="0">
              <a:lnSpc>
                <a:spcPct val="120000"/>
              </a:lnSpc>
              <a:buNone/>
            </a:pPr>
            <a:endParaRPr lang="zh-CN" altLang="en-US" sz="1600" dirty="0">
              <a:solidFill>
                <a:schemeClr val="tx2"/>
              </a:solidFill>
            </a:endParaRPr>
          </a:p>
          <a:p>
            <a:pPr indent="0">
              <a:buNone/>
            </a:pPr>
            <a:endParaRPr lang="zh-CN" altLang="en-US" sz="1400" dirty="0">
              <a:solidFill>
                <a:schemeClr val="tx2"/>
              </a:solidFill>
            </a:endParaRPr>
          </a:p>
          <a:p>
            <a:pPr indent="0">
              <a:buNone/>
            </a:pPr>
            <a:endParaRPr lang="zh-CN" altLang="en-US" sz="1400" dirty="0">
              <a:solidFill>
                <a:schemeClr val="tx2"/>
              </a:solidFill>
            </a:endParaRPr>
          </a:p>
        </p:txBody>
      </p:sp>
      <p:grpSp>
        <p:nvGrpSpPr>
          <p:cNvPr id="2" name="组合 1"/>
          <p:cNvGrpSpPr/>
          <p:nvPr/>
        </p:nvGrpSpPr>
        <p:grpSpPr>
          <a:xfrm>
            <a:off x="1000760" y="2889885"/>
            <a:ext cx="2665095" cy="1520825"/>
            <a:chOff x="421" y="745"/>
            <a:chExt cx="4197" cy="2395"/>
          </a:xfrm>
        </p:grpSpPr>
        <p:sp>
          <p:nvSpPr>
            <p:cNvPr id="53" name="云形标注 52"/>
            <p:cNvSpPr/>
            <p:nvPr/>
          </p:nvSpPr>
          <p:spPr>
            <a:xfrm>
              <a:off x="421" y="745"/>
              <a:ext cx="4197" cy="2395"/>
            </a:xfrm>
            <a:prstGeom prst="cloudCallout">
              <a:avLst/>
            </a:prstGeom>
            <a:noFill/>
            <a:ln w="28575" cmpd="sng">
              <a:solidFill>
                <a:schemeClr val="accent1">
                  <a:shade val="50000"/>
                </a:schemeClr>
              </a:solidFill>
              <a:prstDash val="solid"/>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1147" y="1217"/>
              <a:ext cx="3075" cy="1452"/>
            </a:xfrm>
            <a:prstGeom prst="rect">
              <a:avLst/>
            </a:prstGeom>
            <a:noFill/>
          </p:spPr>
          <p:txBody>
            <a:bodyPr wrap="square" rtlCol="0">
              <a:spAutoFit/>
            </a:bodyPr>
            <a:lstStyle/>
            <a:p>
              <a:r>
                <a:rPr lang="zh-CN" altLang="en-US" b="1">
                  <a:solidFill>
                    <a:srgbClr val="44546A"/>
                  </a:solidFill>
                </a:rPr>
                <a:t>助学贷款在个人信用报告中怎么体现呢？</a:t>
              </a:r>
            </a:p>
          </p:txBody>
        </p:sp>
      </p:grpSp>
      <p:pic>
        <p:nvPicPr>
          <p:cNvPr id="6" name="图片 5" descr="提问"/>
          <p:cNvPicPr>
            <a:picLocks noChangeAspect="1"/>
          </p:cNvPicPr>
          <p:nvPr/>
        </p:nvPicPr>
        <p:blipFill>
          <a:blip r:embed="rId3" cstate="print">
            <a:clrChange>
              <a:clrFrom>
                <a:srgbClr val="F6F6F6">
                  <a:alpha val="100000"/>
                </a:srgbClr>
              </a:clrFrom>
              <a:clrTo>
                <a:srgbClr val="F6F6F6">
                  <a:alpha val="100000"/>
                  <a:alpha val="0"/>
                </a:srgbClr>
              </a:clrTo>
            </a:clrChange>
          </a:blip>
          <a:stretch>
            <a:fillRect/>
          </a:stretch>
        </p:blipFill>
        <p:spPr>
          <a:xfrm>
            <a:off x="126365" y="4455795"/>
            <a:ext cx="2268220" cy="2277745"/>
          </a:xfrm>
          <a:prstGeom prst="rect">
            <a:avLst/>
          </a:prstGeom>
        </p:spPr>
      </p:pic>
      <p:sp>
        <p:nvSpPr>
          <p:cNvPr id="11" name="矩形 10"/>
          <p:cNvSpPr/>
          <p:nvPr/>
        </p:nvSpPr>
        <p:spPr>
          <a:xfrm>
            <a:off x="3839210" y="389255"/>
            <a:ext cx="4933315" cy="6066790"/>
          </a:xfrm>
          <a:prstGeom prst="rect">
            <a:avLst/>
          </a:prstGeom>
          <a:noFill/>
          <a:ln w="19050">
            <a:prstDash val="dash"/>
          </a:ln>
          <a:extLst>
            <a:ext uri="{909E8E84-426E-40DD-AFC4-6F175D3DCCD1}">
              <a14:hiddenFill xmlns:a14="http://schemas.microsoft.com/office/drawing/2010/main" xmlns="">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3" name="图片 44049" descr="图片1_副本3"/>
          <p:cNvPicPr>
            <a:picLocks noChangeAspect="1"/>
          </p:cNvPicPr>
          <p:nvPr/>
        </p:nvPicPr>
        <p:blipFill>
          <a:blip r:embed="rId4" cstate="print">
            <a:clrChange>
              <a:clrFrom>
                <a:srgbClr val="F1EBEB">
                  <a:alpha val="100000"/>
                </a:srgbClr>
              </a:clrFrom>
              <a:clrTo>
                <a:srgbClr val="F1EBEB">
                  <a:alpha val="100000"/>
                  <a:alpha val="0"/>
                </a:srgbClr>
              </a:clrTo>
            </a:clrChange>
          </a:blip>
          <a:srcRect l="14587" t="23209" r="16755" b="48114"/>
          <a:stretch>
            <a:fillRect/>
          </a:stretch>
        </p:blipFill>
        <p:spPr>
          <a:xfrm>
            <a:off x="254000" y="829945"/>
            <a:ext cx="3270250" cy="2059940"/>
          </a:xfrm>
          <a:prstGeom prst="rect">
            <a:avLst/>
          </a:prstGeom>
          <a:noFill/>
          <a:ln w="9525">
            <a:noFill/>
          </a:ln>
        </p:spPr>
      </p:pic>
      <p:grpSp>
        <p:nvGrpSpPr>
          <p:cNvPr id="5" name="组合 4"/>
          <p:cNvGrpSpPr/>
          <p:nvPr/>
        </p:nvGrpSpPr>
        <p:grpSpPr>
          <a:xfrm>
            <a:off x="254000" y="194945"/>
            <a:ext cx="3549867" cy="635000"/>
            <a:chOff x="896" y="865"/>
            <a:chExt cx="4450" cy="768"/>
          </a:xfrm>
        </p:grpSpPr>
        <p:sp>
          <p:nvSpPr>
            <p:cNvPr id="8" name="矩形 6"/>
            <p:cNvSpPr/>
            <p:nvPr/>
          </p:nvSpPr>
          <p:spPr>
            <a:xfrm>
              <a:off x="1629" y="865"/>
              <a:ext cx="3717" cy="768"/>
            </a:xfrm>
            <a:custGeom>
              <a:avLst/>
              <a:gdLst>
                <a:gd name="connsiteX0" fmla="*/ 0 w 2736304"/>
                <a:gd name="connsiteY0" fmla="*/ 0 h 864096"/>
                <a:gd name="connsiteX1" fmla="*/ 2736304 w 2736304"/>
                <a:gd name="connsiteY1" fmla="*/ 0 h 864096"/>
                <a:gd name="connsiteX2" fmla="*/ 2736304 w 2736304"/>
                <a:gd name="connsiteY2" fmla="*/ 864096 h 864096"/>
                <a:gd name="connsiteX3" fmla="*/ 0 w 2736304"/>
                <a:gd name="connsiteY3" fmla="*/ 864096 h 864096"/>
                <a:gd name="connsiteX4" fmla="*/ 0 w 2736304"/>
                <a:gd name="connsiteY4" fmla="*/ 0 h 864096"/>
                <a:gd name="connsiteX0-1" fmla="*/ 0 w 2762515"/>
                <a:gd name="connsiteY0-2" fmla="*/ 27856 h 891952"/>
                <a:gd name="connsiteX1-3" fmla="*/ 2736304 w 2762515"/>
                <a:gd name="connsiteY1-4" fmla="*/ 27856 h 891952"/>
                <a:gd name="connsiteX2-5" fmla="*/ 2762515 w 2762515"/>
                <a:gd name="connsiteY2-6" fmla="*/ 0 h 891952"/>
                <a:gd name="connsiteX3-7" fmla="*/ 2736304 w 2762515"/>
                <a:gd name="connsiteY3-8" fmla="*/ 891952 h 891952"/>
                <a:gd name="connsiteX4-9" fmla="*/ 0 w 2762515"/>
                <a:gd name="connsiteY4-10" fmla="*/ 891952 h 891952"/>
                <a:gd name="connsiteX5" fmla="*/ 0 w 2762515"/>
                <a:gd name="connsiteY5" fmla="*/ 27856 h 891952"/>
                <a:gd name="connsiteX0-11" fmla="*/ 0 w 2736304"/>
                <a:gd name="connsiteY0-12" fmla="*/ 0 h 864096"/>
                <a:gd name="connsiteX1-13" fmla="*/ 2736304 w 2736304"/>
                <a:gd name="connsiteY1-14" fmla="*/ 0 h 864096"/>
                <a:gd name="connsiteX2-15" fmla="*/ 2544800 w 2736304"/>
                <a:gd name="connsiteY2-16" fmla="*/ 393059 h 864096"/>
                <a:gd name="connsiteX3-17" fmla="*/ 2736304 w 2736304"/>
                <a:gd name="connsiteY3-18" fmla="*/ 864096 h 864096"/>
                <a:gd name="connsiteX4-19" fmla="*/ 0 w 2736304"/>
                <a:gd name="connsiteY4-20" fmla="*/ 864096 h 864096"/>
                <a:gd name="connsiteX5-21" fmla="*/ 0 w 2736304"/>
                <a:gd name="connsiteY5-22" fmla="*/ 0 h 864096"/>
                <a:gd name="connsiteX0-23" fmla="*/ 0 w 2736304"/>
                <a:gd name="connsiteY0-24" fmla="*/ 0 h 864096"/>
                <a:gd name="connsiteX1-25" fmla="*/ 2736304 w 2736304"/>
                <a:gd name="connsiteY1-26" fmla="*/ 0 h 864096"/>
                <a:gd name="connsiteX2-27" fmla="*/ 2544800 w 2736304"/>
                <a:gd name="connsiteY2-28" fmla="*/ 465631 h 864096"/>
                <a:gd name="connsiteX3-29" fmla="*/ 2736304 w 2736304"/>
                <a:gd name="connsiteY3-30" fmla="*/ 864096 h 864096"/>
                <a:gd name="connsiteX4-31" fmla="*/ 0 w 2736304"/>
                <a:gd name="connsiteY4-32" fmla="*/ 864096 h 864096"/>
                <a:gd name="connsiteX5-33" fmla="*/ 0 w 2736304"/>
                <a:gd name="connsiteY5-34" fmla="*/ 0 h 864096"/>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2736304" h="864096">
                  <a:moveTo>
                    <a:pt x="0" y="0"/>
                  </a:moveTo>
                  <a:lnTo>
                    <a:pt x="2736304" y="0"/>
                  </a:lnTo>
                  <a:lnTo>
                    <a:pt x="2544800" y="465631"/>
                  </a:lnTo>
                  <a:lnTo>
                    <a:pt x="2736304" y="864096"/>
                  </a:lnTo>
                  <a:lnTo>
                    <a:pt x="0" y="864096"/>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助学贷款与征信关系</a:t>
              </a:r>
            </a:p>
          </p:txBody>
        </p:sp>
        <p:sp>
          <p:nvSpPr>
            <p:cNvPr id="9" name="矩形 4"/>
            <p:cNvSpPr/>
            <p:nvPr/>
          </p:nvSpPr>
          <p:spPr>
            <a:xfrm>
              <a:off x="896" y="865"/>
              <a:ext cx="940" cy="768"/>
            </a:xfrm>
            <a:custGeom>
              <a:avLst/>
              <a:gdLst/>
              <a:ahLst/>
              <a:cxnLst/>
              <a:rect l="l" t="t" r="r" b="b"/>
              <a:pathLst>
                <a:path w="796316" h="864096">
                  <a:moveTo>
                    <a:pt x="0" y="0"/>
                  </a:moveTo>
                  <a:lnTo>
                    <a:pt x="648072" y="0"/>
                  </a:lnTo>
                  <a:lnTo>
                    <a:pt x="648072" y="328277"/>
                  </a:lnTo>
                  <a:lnTo>
                    <a:pt x="796316" y="432048"/>
                  </a:lnTo>
                  <a:lnTo>
                    <a:pt x="648072" y="535818"/>
                  </a:lnTo>
                  <a:lnTo>
                    <a:pt x="648072" y="864096"/>
                  </a:lnTo>
                  <a:lnTo>
                    <a:pt x="0" y="864096"/>
                  </a:lnTo>
                  <a:close/>
                </a:path>
              </a:pathLst>
            </a:custGeom>
            <a:solidFill>
              <a:schemeClr val="accent1">
                <a:lumMod val="75000"/>
              </a:schemeClr>
            </a:solidFill>
            <a:ln w="12700" cap="flat" cmpd="sng" algn="ctr">
              <a:noFill/>
              <a:prstDash val="solid"/>
              <a:miter lim="800000"/>
            </a:ln>
            <a:effectLst/>
          </p:spPr>
          <p:txBody>
            <a:bodyPr l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69215" y="965835"/>
            <a:ext cx="5003165" cy="1777365"/>
            <a:chOff x="399" y="1358"/>
            <a:chExt cx="8896" cy="3296"/>
          </a:xfrm>
        </p:grpSpPr>
        <p:sp>
          <p:nvSpPr>
            <p:cNvPr id="28" name="圆角矩形 77"/>
            <p:cNvSpPr/>
            <p:nvPr/>
          </p:nvSpPr>
          <p:spPr>
            <a:xfrm>
              <a:off x="399" y="1358"/>
              <a:ext cx="8896" cy="3296"/>
            </a:xfrm>
            <a:prstGeom prst="roundRect">
              <a:avLst>
                <a:gd name="adj" fmla="val 16667"/>
              </a:avLst>
            </a:prstGeom>
            <a:noFill/>
            <a:ln w="6350" cap="flat" cmpd="sng">
              <a:solidFill>
                <a:schemeClr val="accent1"/>
              </a:solidFill>
              <a:prstDash val="sysDash"/>
              <a:miter/>
              <a:headEnd type="none" w="med" len="med"/>
              <a:tailEnd type="none" w="med" len="med"/>
            </a:ln>
          </p:spPr>
          <p:txBody>
            <a:bodyPr lIns="68580" tIns="34290" rIns="68580" bIns="34290" anchor="b"/>
            <a:lstStyle/>
            <a:p>
              <a:pPr algn="just" eaLnBrk="1" hangingPunct="1">
                <a:lnSpc>
                  <a:spcPct val="130000"/>
                </a:lnSpc>
              </a:pPr>
              <a:endParaRPr lang="zh-CN" altLang="en-US" sz="1200" dirty="0">
                <a:solidFill>
                  <a:srgbClr val="595959"/>
                </a:solidFill>
                <a:latin typeface="幼圆" panose="02010509060101010101" pitchFamily="49" charset="-122"/>
                <a:ea typeface="幼圆" panose="02010509060101010101" pitchFamily="49" charset="-122"/>
              </a:endParaRPr>
            </a:p>
          </p:txBody>
        </p:sp>
        <p:sp>
          <p:nvSpPr>
            <p:cNvPr id="29" name="文本框 28"/>
            <p:cNvSpPr txBox="1"/>
            <p:nvPr/>
          </p:nvSpPr>
          <p:spPr>
            <a:xfrm>
              <a:off x="547" y="1358"/>
              <a:ext cx="8601" cy="3249"/>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dirty="0">
                  <a:solidFill>
                    <a:schemeClr val="tx2"/>
                  </a:solidFill>
                </a:rPr>
                <a:t>征信是依法</a:t>
              </a:r>
              <a:r>
                <a:rPr lang="zh-CN" altLang="en-US" b="1" dirty="0">
                  <a:solidFill>
                    <a:schemeClr val="tx2"/>
                  </a:solidFill>
                </a:rPr>
                <a:t>采集、整理、保存、加工</a:t>
              </a:r>
              <a:r>
                <a:rPr lang="zh-CN" altLang="en-US" dirty="0">
                  <a:solidFill>
                    <a:schemeClr val="tx2"/>
                  </a:solidFill>
                </a:rPr>
                <a:t>自然人、法人及其他组织的信用信息，并对外提供</a:t>
              </a:r>
              <a:r>
                <a:rPr lang="zh-CN" altLang="en-US" b="1" dirty="0">
                  <a:solidFill>
                    <a:schemeClr val="tx2"/>
                  </a:solidFill>
                </a:rPr>
                <a:t>信用报告、信用评估、信用信息</a:t>
              </a:r>
              <a:r>
                <a:rPr lang="zh-CN" altLang="en-US" dirty="0">
                  <a:solidFill>
                    <a:schemeClr val="tx2"/>
                  </a:solidFill>
                </a:rPr>
                <a:t>咨询等服务，帮助客户判断、控制信用风险，进行信用管理的活动。</a:t>
              </a:r>
            </a:p>
          </p:txBody>
        </p:sp>
      </p:grpSp>
      <p:grpSp>
        <p:nvGrpSpPr>
          <p:cNvPr id="7" name="组合 6"/>
          <p:cNvGrpSpPr/>
          <p:nvPr/>
        </p:nvGrpSpPr>
        <p:grpSpPr>
          <a:xfrm>
            <a:off x="254000" y="194945"/>
            <a:ext cx="3549867" cy="635000"/>
            <a:chOff x="896" y="865"/>
            <a:chExt cx="4450" cy="768"/>
          </a:xfrm>
        </p:grpSpPr>
        <p:sp>
          <p:nvSpPr>
            <p:cNvPr id="8" name="矩形 6"/>
            <p:cNvSpPr/>
            <p:nvPr/>
          </p:nvSpPr>
          <p:spPr>
            <a:xfrm>
              <a:off x="1629" y="865"/>
              <a:ext cx="3717" cy="768"/>
            </a:xfrm>
            <a:custGeom>
              <a:avLst/>
              <a:gdLst>
                <a:gd name="connsiteX0" fmla="*/ 0 w 2736304"/>
                <a:gd name="connsiteY0" fmla="*/ 0 h 864096"/>
                <a:gd name="connsiteX1" fmla="*/ 2736304 w 2736304"/>
                <a:gd name="connsiteY1" fmla="*/ 0 h 864096"/>
                <a:gd name="connsiteX2" fmla="*/ 2736304 w 2736304"/>
                <a:gd name="connsiteY2" fmla="*/ 864096 h 864096"/>
                <a:gd name="connsiteX3" fmla="*/ 0 w 2736304"/>
                <a:gd name="connsiteY3" fmla="*/ 864096 h 864096"/>
                <a:gd name="connsiteX4" fmla="*/ 0 w 2736304"/>
                <a:gd name="connsiteY4" fmla="*/ 0 h 864096"/>
                <a:gd name="connsiteX0-1" fmla="*/ 0 w 2762515"/>
                <a:gd name="connsiteY0-2" fmla="*/ 27856 h 891952"/>
                <a:gd name="connsiteX1-3" fmla="*/ 2736304 w 2762515"/>
                <a:gd name="connsiteY1-4" fmla="*/ 27856 h 891952"/>
                <a:gd name="connsiteX2-5" fmla="*/ 2762515 w 2762515"/>
                <a:gd name="connsiteY2-6" fmla="*/ 0 h 891952"/>
                <a:gd name="connsiteX3-7" fmla="*/ 2736304 w 2762515"/>
                <a:gd name="connsiteY3-8" fmla="*/ 891952 h 891952"/>
                <a:gd name="connsiteX4-9" fmla="*/ 0 w 2762515"/>
                <a:gd name="connsiteY4-10" fmla="*/ 891952 h 891952"/>
                <a:gd name="connsiteX5" fmla="*/ 0 w 2762515"/>
                <a:gd name="connsiteY5" fmla="*/ 27856 h 891952"/>
                <a:gd name="connsiteX0-11" fmla="*/ 0 w 2736304"/>
                <a:gd name="connsiteY0-12" fmla="*/ 0 h 864096"/>
                <a:gd name="connsiteX1-13" fmla="*/ 2736304 w 2736304"/>
                <a:gd name="connsiteY1-14" fmla="*/ 0 h 864096"/>
                <a:gd name="connsiteX2-15" fmla="*/ 2544800 w 2736304"/>
                <a:gd name="connsiteY2-16" fmla="*/ 393059 h 864096"/>
                <a:gd name="connsiteX3-17" fmla="*/ 2736304 w 2736304"/>
                <a:gd name="connsiteY3-18" fmla="*/ 864096 h 864096"/>
                <a:gd name="connsiteX4-19" fmla="*/ 0 w 2736304"/>
                <a:gd name="connsiteY4-20" fmla="*/ 864096 h 864096"/>
                <a:gd name="connsiteX5-21" fmla="*/ 0 w 2736304"/>
                <a:gd name="connsiteY5-22" fmla="*/ 0 h 864096"/>
                <a:gd name="connsiteX0-23" fmla="*/ 0 w 2736304"/>
                <a:gd name="connsiteY0-24" fmla="*/ 0 h 864096"/>
                <a:gd name="connsiteX1-25" fmla="*/ 2736304 w 2736304"/>
                <a:gd name="connsiteY1-26" fmla="*/ 0 h 864096"/>
                <a:gd name="connsiteX2-27" fmla="*/ 2544800 w 2736304"/>
                <a:gd name="connsiteY2-28" fmla="*/ 465631 h 864096"/>
                <a:gd name="connsiteX3-29" fmla="*/ 2736304 w 2736304"/>
                <a:gd name="connsiteY3-30" fmla="*/ 864096 h 864096"/>
                <a:gd name="connsiteX4-31" fmla="*/ 0 w 2736304"/>
                <a:gd name="connsiteY4-32" fmla="*/ 864096 h 864096"/>
                <a:gd name="connsiteX5-33" fmla="*/ 0 w 2736304"/>
                <a:gd name="connsiteY5-34" fmla="*/ 0 h 864096"/>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2736304" h="864096">
                  <a:moveTo>
                    <a:pt x="0" y="0"/>
                  </a:moveTo>
                  <a:lnTo>
                    <a:pt x="2736304" y="0"/>
                  </a:lnTo>
                  <a:lnTo>
                    <a:pt x="2544800" y="465631"/>
                  </a:lnTo>
                  <a:lnTo>
                    <a:pt x="2736304" y="864096"/>
                  </a:lnTo>
                  <a:lnTo>
                    <a:pt x="0" y="864096"/>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征信是什么</a:t>
              </a:r>
            </a:p>
          </p:txBody>
        </p:sp>
        <p:sp>
          <p:nvSpPr>
            <p:cNvPr id="9" name="矩形 4"/>
            <p:cNvSpPr/>
            <p:nvPr/>
          </p:nvSpPr>
          <p:spPr>
            <a:xfrm>
              <a:off x="896" y="865"/>
              <a:ext cx="940" cy="768"/>
            </a:xfrm>
            <a:custGeom>
              <a:avLst/>
              <a:gdLst/>
              <a:ahLst/>
              <a:cxnLst/>
              <a:rect l="l" t="t" r="r" b="b"/>
              <a:pathLst>
                <a:path w="796316" h="864096">
                  <a:moveTo>
                    <a:pt x="0" y="0"/>
                  </a:moveTo>
                  <a:lnTo>
                    <a:pt x="648072" y="0"/>
                  </a:lnTo>
                  <a:lnTo>
                    <a:pt x="648072" y="328277"/>
                  </a:lnTo>
                  <a:lnTo>
                    <a:pt x="796316" y="432048"/>
                  </a:lnTo>
                  <a:lnTo>
                    <a:pt x="648072" y="535818"/>
                  </a:lnTo>
                  <a:lnTo>
                    <a:pt x="648072" y="864096"/>
                  </a:lnTo>
                  <a:lnTo>
                    <a:pt x="0" y="864096"/>
                  </a:lnTo>
                  <a:close/>
                </a:path>
              </a:pathLst>
            </a:custGeom>
            <a:solidFill>
              <a:schemeClr val="accent1">
                <a:lumMod val="75000"/>
              </a:schemeClr>
            </a:solidFill>
            <a:ln w="12700" cap="flat" cmpd="sng" algn="ctr">
              <a:noFill/>
              <a:prstDash val="solid"/>
              <a:miter lim="800000"/>
            </a:ln>
            <a:effectLst/>
          </p:spPr>
          <p:txBody>
            <a:bodyPr l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a:t>
              </a:r>
            </a:p>
          </p:txBody>
        </p:sp>
      </p:grpSp>
      <p:pic>
        <p:nvPicPr>
          <p:cNvPr id="3" name="图片 2" descr="个人信用"/>
          <p:cNvPicPr>
            <a:picLocks noChangeAspect="1"/>
          </p:cNvPicPr>
          <p:nvPr/>
        </p:nvPicPr>
        <p:blipFill>
          <a:blip r:embed="rId2" cstate="print"/>
          <a:stretch>
            <a:fillRect/>
          </a:stretch>
        </p:blipFill>
        <p:spPr>
          <a:xfrm>
            <a:off x="579120" y="3258820"/>
            <a:ext cx="2856865" cy="3199765"/>
          </a:xfrm>
          <a:prstGeom prst="rect">
            <a:avLst/>
          </a:prstGeom>
        </p:spPr>
      </p:pic>
      <p:pic>
        <p:nvPicPr>
          <p:cNvPr id="10" name="图片 9" descr="个人信用记录2"/>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5505450" y="518160"/>
            <a:ext cx="3822700" cy="2361565"/>
          </a:xfrm>
          <a:prstGeom prst="rect">
            <a:avLst/>
          </a:prstGeom>
        </p:spPr>
      </p:pic>
      <p:grpSp>
        <p:nvGrpSpPr>
          <p:cNvPr id="11" name="组合 10"/>
          <p:cNvGrpSpPr/>
          <p:nvPr/>
        </p:nvGrpSpPr>
        <p:grpSpPr>
          <a:xfrm>
            <a:off x="3804285" y="3124947"/>
            <a:ext cx="4482465" cy="3205368"/>
            <a:chOff x="399" y="1238"/>
            <a:chExt cx="8896" cy="1599"/>
          </a:xfrm>
        </p:grpSpPr>
        <p:sp>
          <p:nvSpPr>
            <p:cNvPr id="12" name="圆角矩形 77"/>
            <p:cNvSpPr/>
            <p:nvPr/>
          </p:nvSpPr>
          <p:spPr>
            <a:xfrm>
              <a:off x="399" y="1358"/>
              <a:ext cx="8896" cy="1479"/>
            </a:xfrm>
            <a:prstGeom prst="roundRect">
              <a:avLst>
                <a:gd name="adj" fmla="val 16667"/>
              </a:avLst>
            </a:prstGeom>
            <a:noFill/>
            <a:ln w="6350" cap="flat" cmpd="sng">
              <a:solidFill>
                <a:schemeClr val="accent1"/>
              </a:solidFill>
              <a:prstDash val="sysDash"/>
              <a:miter/>
              <a:headEnd type="none" w="med" len="med"/>
              <a:tailEnd type="none" w="med" len="med"/>
            </a:ln>
          </p:spPr>
          <p:txBody>
            <a:bodyPr lIns="68580" tIns="34290" rIns="68580" bIns="34290" anchor="b"/>
            <a:lstStyle/>
            <a:p>
              <a:pPr algn="just" eaLnBrk="1" hangingPunct="1">
                <a:lnSpc>
                  <a:spcPct val="130000"/>
                </a:lnSpc>
              </a:pPr>
              <a:endParaRPr lang="zh-CN" altLang="en-US" sz="1200" dirty="0">
                <a:solidFill>
                  <a:srgbClr val="595959"/>
                </a:solidFill>
                <a:latin typeface="幼圆" panose="02010509060101010101" pitchFamily="49" charset="-122"/>
                <a:ea typeface="幼圆" panose="02010509060101010101" pitchFamily="49" charset="-122"/>
              </a:endParaRPr>
            </a:p>
          </p:txBody>
        </p:sp>
        <p:sp>
          <p:nvSpPr>
            <p:cNvPr id="13" name="文本框 12"/>
            <p:cNvSpPr txBox="1"/>
            <p:nvPr/>
          </p:nvSpPr>
          <p:spPr>
            <a:xfrm>
              <a:off x="547" y="1238"/>
              <a:ext cx="8601" cy="1011"/>
            </a:xfrm>
            <a:prstGeom prst="rect">
              <a:avLst/>
            </a:prstGeom>
            <a:noFill/>
          </p:spPr>
          <p:txBody>
            <a:bodyPr wrap="square" rtlCol="0">
              <a:spAutoFit/>
            </a:bodyPr>
            <a:lstStyle/>
            <a:p>
              <a:pPr indent="0">
                <a:lnSpc>
                  <a:spcPct val="140000"/>
                </a:lnSpc>
                <a:buFont typeface="Wingdings" panose="05000000000000000000" charset="0"/>
                <a:buNone/>
              </a:pPr>
              <a:endParaRPr lang="zh-CN" altLang="en-US">
                <a:solidFill>
                  <a:schemeClr val="tx2"/>
                </a:solidFill>
              </a:endParaRPr>
            </a:p>
            <a:p>
              <a:pPr marL="285750" indent="-285750">
                <a:lnSpc>
                  <a:spcPct val="140000"/>
                </a:lnSpc>
                <a:buFont typeface="Wingdings" panose="05000000000000000000" charset="0"/>
                <a:buChar char=""/>
              </a:pPr>
              <a:r>
                <a:rPr lang="zh-CN" altLang="en-US">
                  <a:solidFill>
                    <a:schemeClr val="tx2"/>
                  </a:solidFill>
                </a:rPr>
                <a:t>征信记录了个人过去的信用行为，这些行为将影响个人未来的经济活动，体现在</a:t>
              </a:r>
              <a:r>
                <a:rPr lang="zh-CN" altLang="en-US" b="1">
                  <a:solidFill>
                    <a:schemeClr val="tx2"/>
                  </a:solidFill>
                </a:rPr>
                <a:t>个人征信报告</a:t>
              </a:r>
              <a:r>
                <a:rPr lang="zh-CN" altLang="en-US">
                  <a:solidFill>
                    <a:schemeClr val="tx2"/>
                  </a:solidFill>
                </a:rPr>
                <a:t>中，即人们常说的</a:t>
              </a:r>
              <a:r>
                <a:rPr lang="en-US" altLang="zh-CN">
                  <a:solidFill>
                    <a:schemeClr val="tx2"/>
                  </a:solidFill>
                </a:rPr>
                <a:t>“</a:t>
              </a:r>
              <a:r>
                <a:rPr lang="zh-CN" altLang="en-US">
                  <a:solidFill>
                    <a:schemeClr val="tx2"/>
                  </a:solidFill>
                </a:rPr>
                <a:t>信用记录</a:t>
              </a:r>
              <a:r>
                <a:rPr lang="en-US" altLang="zh-CN">
                  <a:solidFill>
                    <a:schemeClr val="tx2"/>
                  </a:solidFill>
                </a:rPr>
                <a:t>”</a:t>
              </a:r>
              <a:r>
                <a:rPr lang="zh-CN" altLang="en-US">
                  <a:solidFill>
                    <a:schemeClr val="tx2"/>
                  </a:solidFill>
                </a:rPr>
                <a:t>。</a:t>
              </a:r>
            </a:p>
          </p:txBody>
        </p:sp>
      </p:grpSp>
      <p:pic>
        <p:nvPicPr>
          <p:cNvPr id="4" name="图片 3" descr="记录"/>
          <p:cNvPicPr>
            <a:picLocks noChangeAspect="1"/>
          </p:cNvPicPr>
          <p:nvPr/>
        </p:nvPicPr>
        <p:blipFill>
          <a:blip r:embed="rId4" cstate="print"/>
          <a:stretch>
            <a:fillRect/>
          </a:stretch>
        </p:blipFill>
        <p:spPr>
          <a:xfrm>
            <a:off x="5799455" y="4864100"/>
            <a:ext cx="2487295" cy="15944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flipH="1">
            <a:off x="5321300" y="843915"/>
            <a:ext cx="3599815" cy="391160"/>
          </a:xfrm>
          <a:prstGeom prst="rect">
            <a:avLst/>
          </a:prstGeom>
          <a:solidFill>
            <a:schemeClr val="accent4">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20000"/>
              </a:lnSpc>
              <a:buFont typeface="Wingdings" panose="05000000000000000000" charset="0"/>
              <a:buNone/>
            </a:pPr>
            <a:endParaRPr lang="zh-CN" altLang="en-US"/>
          </a:p>
        </p:txBody>
      </p:sp>
      <p:sp>
        <p:nvSpPr>
          <p:cNvPr id="6" name="矩形 5"/>
          <p:cNvSpPr/>
          <p:nvPr/>
        </p:nvSpPr>
        <p:spPr>
          <a:xfrm flipH="1">
            <a:off x="116205" y="717550"/>
            <a:ext cx="5280025" cy="5941695"/>
          </a:xfrm>
          <a:prstGeom prst="rect">
            <a:avLst/>
          </a:prstGeom>
          <a:no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20000"/>
              </a:lnSpc>
              <a:buFont typeface="Wingdings" panose="05000000000000000000" charset="0"/>
              <a:buNone/>
            </a:pPr>
            <a:endParaRPr lang="zh-CN" altLang="en-US"/>
          </a:p>
        </p:txBody>
      </p:sp>
      <p:sp>
        <p:nvSpPr>
          <p:cNvPr id="52" name="文本框 51"/>
          <p:cNvSpPr txBox="1"/>
          <p:nvPr/>
        </p:nvSpPr>
        <p:spPr>
          <a:xfrm>
            <a:off x="299720" y="888365"/>
            <a:ext cx="4744720" cy="6894195"/>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dirty="0">
                <a:solidFill>
                  <a:schemeClr val="tx2"/>
                </a:solidFill>
              </a:rPr>
              <a:t>个人信用报告内容</a:t>
            </a:r>
          </a:p>
          <a:p>
            <a:pPr indent="0">
              <a:lnSpc>
                <a:spcPct val="120000"/>
              </a:lnSpc>
              <a:buNone/>
            </a:pPr>
            <a:r>
              <a:rPr lang="zh-CN" altLang="en-US" dirty="0">
                <a:solidFill>
                  <a:schemeClr val="tx2"/>
                </a:solidFill>
              </a:rPr>
              <a:t>（</a:t>
            </a:r>
            <a:r>
              <a:rPr lang="en-US" altLang="zh-CN" dirty="0">
                <a:solidFill>
                  <a:schemeClr val="tx2"/>
                </a:solidFill>
              </a:rPr>
              <a:t>1</a:t>
            </a:r>
            <a:r>
              <a:rPr lang="zh-CN" altLang="en-US" dirty="0">
                <a:solidFill>
                  <a:schemeClr val="tx2"/>
                </a:solidFill>
              </a:rPr>
              <a:t>）</a:t>
            </a:r>
            <a:r>
              <a:rPr lang="zh-CN" altLang="en-US" b="1" dirty="0">
                <a:solidFill>
                  <a:schemeClr val="tx2"/>
                </a:solidFill>
              </a:rPr>
              <a:t>基本信息</a:t>
            </a:r>
            <a:r>
              <a:rPr lang="zh-CN" altLang="en-US" dirty="0">
                <a:solidFill>
                  <a:schemeClr val="tx2"/>
                </a:solidFill>
              </a:rPr>
              <a:t>：姓名、身份证号码、家庭住址、工作单位等；</a:t>
            </a:r>
          </a:p>
          <a:p>
            <a:pPr indent="0">
              <a:lnSpc>
                <a:spcPct val="120000"/>
              </a:lnSpc>
              <a:buNone/>
            </a:pPr>
            <a:r>
              <a:rPr lang="zh-CN" altLang="en-US" dirty="0">
                <a:solidFill>
                  <a:schemeClr val="tx2"/>
                </a:solidFill>
              </a:rPr>
              <a:t>（</a:t>
            </a:r>
            <a:r>
              <a:rPr lang="en-US" altLang="zh-CN" dirty="0">
                <a:solidFill>
                  <a:schemeClr val="tx2"/>
                </a:solidFill>
              </a:rPr>
              <a:t>2</a:t>
            </a:r>
            <a:r>
              <a:rPr lang="zh-CN" altLang="en-US" dirty="0" smtClean="0">
                <a:solidFill>
                  <a:schemeClr val="tx2"/>
                </a:solidFill>
              </a:rPr>
              <a:t>）</a:t>
            </a:r>
            <a:r>
              <a:rPr lang="zh-CN" altLang="en-US" b="1" dirty="0" smtClean="0">
                <a:solidFill>
                  <a:schemeClr val="tx2"/>
                </a:solidFill>
              </a:rPr>
              <a:t>信息概要：</a:t>
            </a:r>
            <a:r>
              <a:rPr lang="zh-CN" altLang="en-US" dirty="0" smtClean="0">
                <a:solidFill>
                  <a:schemeClr val="tx2"/>
                </a:solidFill>
              </a:rPr>
              <a:t>信贷交易简明信息，数字解读可反比提示违约可能性；</a:t>
            </a:r>
            <a:endParaRPr lang="en-US" altLang="zh-CN" dirty="0" smtClean="0">
              <a:solidFill>
                <a:schemeClr val="tx2"/>
              </a:solidFill>
            </a:endParaRPr>
          </a:p>
          <a:p>
            <a:pPr indent="0">
              <a:lnSpc>
                <a:spcPct val="120000"/>
              </a:lnSpc>
              <a:buNone/>
            </a:pPr>
            <a:r>
              <a:rPr lang="zh-CN" altLang="en-US" dirty="0" smtClean="0">
                <a:solidFill>
                  <a:schemeClr val="tx2"/>
                </a:solidFill>
              </a:rPr>
              <a:t>（</a:t>
            </a:r>
            <a:r>
              <a:rPr lang="en-US" altLang="zh-CN" dirty="0" smtClean="0">
                <a:solidFill>
                  <a:schemeClr val="tx2"/>
                </a:solidFill>
              </a:rPr>
              <a:t>3</a:t>
            </a:r>
            <a:r>
              <a:rPr lang="zh-CN" altLang="en-US" dirty="0" smtClean="0">
                <a:solidFill>
                  <a:schemeClr val="tx2"/>
                </a:solidFill>
              </a:rPr>
              <a:t>）</a:t>
            </a:r>
            <a:r>
              <a:rPr lang="zh-CN" altLang="en-US" b="1" dirty="0" smtClean="0">
                <a:solidFill>
                  <a:schemeClr val="tx2"/>
                </a:solidFill>
              </a:rPr>
              <a:t>信</a:t>
            </a:r>
            <a:r>
              <a:rPr lang="zh-CN" altLang="en-US" b="1" dirty="0">
                <a:solidFill>
                  <a:schemeClr val="tx2"/>
                </a:solidFill>
              </a:rPr>
              <a:t>贷信</a:t>
            </a:r>
            <a:r>
              <a:rPr lang="zh-CN" altLang="en-US" b="1" dirty="0" smtClean="0">
                <a:solidFill>
                  <a:schemeClr val="tx2"/>
                </a:solidFill>
              </a:rPr>
              <a:t>息明细</a:t>
            </a:r>
            <a:r>
              <a:rPr lang="zh-CN" altLang="en-US" dirty="0" smtClean="0">
                <a:solidFill>
                  <a:schemeClr val="tx2"/>
                </a:solidFill>
              </a:rPr>
              <a:t>：</a:t>
            </a:r>
            <a:r>
              <a:rPr lang="zh-CN" altLang="en-US" dirty="0">
                <a:solidFill>
                  <a:schemeClr val="tx2"/>
                </a:solidFill>
              </a:rPr>
              <a:t>个人贷款信息（金额、期限、还款记录等），信用卡信息（授信额度、还款记录等）；</a:t>
            </a:r>
          </a:p>
          <a:p>
            <a:pPr indent="0">
              <a:lnSpc>
                <a:spcPct val="120000"/>
              </a:lnSpc>
              <a:buNone/>
            </a:pPr>
            <a:r>
              <a:rPr lang="zh-CN" altLang="en-US" dirty="0" smtClean="0">
                <a:solidFill>
                  <a:schemeClr val="tx2"/>
                </a:solidFill>
              </a:rPr>
              <a:t>（</a:t>
            </a:r>
            <a:r>
              <a:rPr lang="en-US" altLang="zh-CN" dirty="0" smtClean="0">
                <a:solidFill>
                  <a:schemeClr val="tx2"/>
                </a:solidFill>
              </a:rPr>
              <a:t>4</a:t>
            </a:r>
            <a:r>
              <a:rPr lang="zh-CN" altLang="en-US" dirty="0" smtClean="0">
                <a:solidFill>
                  <a:schemeClr val="tx2"/>
                </a:solidFill>
              </a:rPr>
              <a:t>）</a:t>
            </a:r>
            <a:r>
              <a:rPr lang="zh-CN" altLang="en-US" b="1" dirty="0" smtClean="0">
                <a:solidFill>
                  <a:schemeClr val="tx2"/>
                </a:solidFill>
              </a:rPr>
              <a:t>非信贷交易信</a:t>
            </a:r>
            <a:r>
              <a:rPr lang="zh-CN" altLang="en-US" b="1" dirty="0">
                <a:solidFill>
                  <a:schemeClr val="tx2"/>
                </a:solidFill>
              </a:rPr>
              <a:t>息</a:t>
            </a:r>
            <a:r>
              <a:rPr lang="zh-CN" altLang="en-US" dirty="0" smtClean="0">
                <a:solidFill>
                  <a:schemeClr val="tx2"/>
                </a:solidFill>
              </a:rPr>
              <a:t>：电信、水电业务并入征信；</a:t>
            </a:r>
            <a:endParaRPr lang="zh-CN" altLang="en-US" dirty="0">
              <a:solidFill>
                <a:schemeClr val="tx2"/>
              </a:solidFill>
            </a:endParaRPr>
          </a:p>
          <a:p>
            <a:pPr indent="0">
              <a:lnSpc>
                <a:spcPct val="120000"/>
              </a:lnSpc>
              <a:buNone/>
            </a:pPr>
            <a:r>
              <a:rPr lang="zh-CN" altLang="en-US" dirty="0" smtClean="0">
                <a:solidFill>
                  <a:schemeClr val="tx2"/>
                </a:solidFill>
              </a:rPr>
              <a:t>（</a:t>
            </a:r>
            <a:r>
              <a:rPr lang="en-US" altLang="zh-CN" dirty="0" smtClean="0">
                <a:solidFill>
                  <a:schemeClr val="tx2"/>
                </a:solidFill>
              </a:rPr>
              <a:t>5</a:t>
            </a:r>
            <a:r>
              <a:rPr lang="zh-CN" altLang="en-US" dirty="0" smtClean="0">
                <a:solidFill>
                  <a:schemeClr val="tx2"/>
                </a:solidFill>
              </a:rPr>
              <a:t>）</a:t>
            </a:r>
            <a:r>
              <a:rPr lang="zh-CN" altLang="en-US" b="1" dirty="0">
                <a:solidFill>
                  <a:schemeClr val="tx2"/>
                </a:solidFill>
              </a:rPr>
              <a:t>公共信息</a:t>
            </a:r>
            <a:r>
              <a:rPr lang="zh-CN" altLang="en-US" dirty="0">
                <a:solidFill>
                  <a:schemeClr val="tx2"/>
                </a:solidFill>
              </a:rPr>
              <a:t>：法院信息、税收信息、行政执法等公共部分履职产生信息及社保公积金信息。</a:t>
            </a:r>
          </a:p>
          <a:p>
            <a:pPr indent="0">
              <a:lnSpc>
                <a:spcPct val="120000"/>
              </a:lnSpc>
              <a:buNone/>
            </a:pPr>
            <a:r>
              <a:rPr lang="zh-CN" altLang="en-US" dirty="0" smtClean="0">
                <a:solidFill>
                  <a:schemeClr val="tx2"/>
                </a:solidFill>
              </a:rPr>
              <a:t>（</a:t>
            </a:r>
            <a:r>
              <a:rPr lang="en-US" altLang="zh-CN" dirty="0" smtClean="0">
                <a:solidFill>
                  <a:schemeClr val="tx2"/>
                </a:solidFill>
              </a:rPr>
              <a:t>6</a:t>
            </a:r>
            <a:r>
              <a:rPr lang="zh-CN" altLang="en-US" dirty="0" smtClean="0">
                <a:solidFill>
                  <a:schemeClr val="tx2"/>
                </a:solidFill>
              </a:rPr>
              <a:t>）</a:t>
            </a:r>
            <a:r>
              <a:rPr lang="zh-CN" altLang="en-US" b="1" dirty="0" smtClean="0">
                <a:solidFill>
                  <a:schemeClr val="tx2"/>
                </a:solidFill>
              </a:rPr>
              <a:t>本人声明</a:t>
            </a:r>
            <a:r>
              <a:rPr lang="zh-CN" altLang="en-US" dirty="0" smtClean="0">
                <a:solidFill>
                  <a:schemeClr val="tx2"/>
                </a:solidFill>
              </a:rPr>
              <a:t>：本人对声明负责；</a:t>
            </a:r>
            <a:endParaRPr lang="en-US" altLang="zh-CN" dirty="0" smtClean="0">
              <a:solidFill>
                <a:schemeClr val="tx2"/>
              </a:solidFill>
            </a:endParaRPr>
          </a:p>
          <a:p>
            <a:pPr indent="0">
              <a:lnSpc>
                <a:spcPct val="120000"/>
              </a:lnSpc>
              <a:buNone/>
            </a:pPr>
            <a:r>
              <a:rPr lang="zh-CN" altLang="en-US" dirty="0" smtClean="0">
                <a:solidFill>
                  <a:schemeClr val="tx2"/>
                </a:solidFill>
              </a:rPr>
              <a:t>（</a:t>
            </a:r>
            <a:r>
              <a:rPr lang="en-US" altLang="zh-CN" dirty="0" smtClean="0">
                <a:solidFill>
                  <a:schemeClr val="tx2"/>
                </a:solidFill>
              </a:rPr>
              <a:t>7</a:t>
            </a:r>
            <a:r>
              <a:rPr lang="zh-CN" altLang="en-US" dirty="0" smtClean="0">
                <a:solidFill>
                  <a:schemeClr val="tx2"/>
                </a:solidFill>
              </a:rPr>
              <a:t>）</a:t>
            </a:r>
            <a:r>
              <a:rPr lang="zh-CN" altLang="en-US" b="1" dirty="0" smtClean="0">
                <a:solidFill>
                  <a:schemeClr val="tx2"/>
                </a:solidFill>
              </a:rPr>
              <a:t>异议标注</a:t>
            </a:r>
            <a:r>
              <a:rPr lang="zh-CN" altLang="en-US" dirty="0" smtClean="0">
                <a:solidFill>
                  <a:schemeClr val="tx2"/>
                </a:solidFill>
              </a:rPr>
              <a:t>：发现异议，可以申诉；</a:t>
            </a:r>
            <a:endParaRPr lang="en-US" altLang="zh-CN" dirty="0" smtClean="0">
              <a:solidFill>
                <a:schemeClr val="tx2"/>
              </a:solidFill>
            </a:endParaRPr>
          </a:p>
          <a:p>
            <a:pPr indent="0">
              <a:lnSpc>
                <a:spcPct val="120000"/>
              </a:lnSpc>
              <a:buNone/>
            </a:pPr>
            <a:r>
              <a:rPr lang="zh-CN" altLang="en-US" dirty="0" smtClean="0">
                <a:solidFill>
                  <a:schemeClr val="tx2"/>
                </a:solidFill>
              </a:rPr>
              <a:t>（</a:t>
            </a:r>
            <a:r>
              <a:rPr lang="en-US" altLang="zh-CN" dirty="0" smtClean="0">
                <a:solidFill>
                  <a:schemeClr val="tx2"/>
                </a:solidFill>
              </a:rPr>
              <a:t>8</a:t>
            </a:r>
            <a:r>
              <a:rPr lang="zh-CN" altLang="en-US" dirty="0" smtClean="0">
                <a:solidFill>
                  <a:schemeClr val="tx2"/>
                </a:solidFill>
              </a:rPr>
              <a:t>）</a:t>
            </a:r>
            <a:r>
              <a:rPr lang="zh-CN" altLang="en-US" b="1" dirty="0" smtClean="0">
                <a:solidFill>
                  <a:schemeClr val="tx2"/>
                </a:solidFill>
              </a:rPr>
              <a:t>查询信息</a:t>
            </a:r>
            <a:r>
              <a:rPr lang="zh-CN" altLang="en-US" dirty="0" smtClean="0">
                <a:solidFill>
                  <a:schemeClr val="tx2"/>
                </a:solidFill>
              </a:rPr>
              <a:t>：过去</a:t>
            </a:r>
            <a:r>
              <a:rPr lang="en-US" altLang="zh-CN" dirty="0" smtClean="0">
                <a:solidFill>
                  <a:schemeClr val="tx2"/>
                </a:solidFill>
              </a:rPr>
              <a:t>2</a:t>
            </a:r>
            <a:r>
              <a:rPr lang="zh-CN" altLang="en-US" dirty="0" smtClean="0">
                <a:solidFill>
                  <a:schemeClr val="tx2"/>
                </a:solidFill>
              </a:rPr>
              <a:t>年内，何人何时什么原因查询过您的信用报告。</a:t>
            </a:r>
          </a:p>
          <a:p>
            <a:pPr indent="0">
              <a:lnSpc>
                <a:spcPct val="120000"/>
              </a:lnSpc>
              <a:buNone/>
            </a:pPr>
            <a:endParaRPr lang="en-US" altLang="zh-CN" dirty="0" smtClean="0">
              <a:solidFill>
                <a:schemeClr val="tx2"/>
              </a:solidFill>
            </a:endParaRPr>
          </a:p>
          <a:p>
            <a:pPr indent="0">
              <a:lnSpc>
                <a:spcPct val="120000"/>
              </a:lnSpc>
              <a:buNone/>
            </a:pPr>
            <a:endParaRPr lang="zh-CN" altLang="en-US" dirty="0">
              <a:solidFill>
                <a:schemeClr val="tx2"/>
              </a:solidFill>
            </a:endParaRPr>
          </a:p>
          <a:p>
            <a:pPr indent="0">
              <a:buNone/>
            </a:pPr>
            <a:endParaRPr lang="zh-CN" altLang="en-US" dirty="0">
              <a:solidFill>
                <a:schemeClr val="tx2"/>
              </a:solidFill>
            </a:endParaRPr>
          </a:p>
          <a:p>
            <a:pPr indent="0">
              <a:buNone/>
            </a:pPr>
            <a:endParaRPr lang="zh-CN" altLang="en-US" sz="1400" dirty="0">
              <a:solidFill>
                <a:schemeClr val="tx2"/>
              </a:solidFill>
            </a:endParaRPr>
          </a:p>
        </p:txBody>
      </p:sp>
      <p:sp>
        <p:nvSpPr>
          <p:cNvPr id="11" name="矩形 10"/>
          <p:cNvSpPr/>
          <p:nvPr/>
        </p:nvSpPr>
        <p:spPr>
          <a:xfrm>
            <a:off x="289560" y="874395"/>
            <a:ext cx="4899660" cy="5878830"/>
          </a:xfrm>
          <a:prstGeom prst="rect">
            <a:avLst/>
          </a:prstGeom>
          <a:noFill/>
          <a:ln w="19050">
            <a:prstDash val="dash"/>
          </a:ln>
          <a:extLst>
            <a:ext uri="{909E8E84-426E-40DD-AFC4-6F175D3DCCD1}">
              <a14:hiddenFill xmlns:a14="http://schemas.microsoft.com/office/drawing/2010/main" xmlns="">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7" name="组合 6"/>
          <p:cNvGrpSpPr/>
          <p:nvPr/>
        </p:nvGrpSpPr>
        <p:grpSpPr>
          <a:xfrm>
            <a:off x="254000" y="194945"/>
            <a:ext cx="3549867" cy="635000"/>
            <a:chOff x="896" y="865"/>
            <a:chExt cx="4450" cy="768"/>
          </a:xfrm>
        </p:grpSpPr>
        <p:sp>
          <p:nvSpPr>
            <p:cNvPr id="8" name="矩形 6"/>
            <p:cNvSpPr/>
            <p:nvPr/>
          </p:nvSpPr>
          <p:spPr>
            <a:xfrm>
              <a:off x="1629" y="865"/>
              <a:ext cx="3717" cy="768"/>
            </a:xfrm>
            <a:custGeom>
              <a:avLst/>
              <a:gdLst>
                <a:gd name="connsiteX0" fmla="*/ 0 w 2736304"/>
                <a:gd name="connsiteY0" fmla="*/ 0 h 864096"/>
                <a:gd name="connsiteX1" fmla="*/ 2736304 w 2736304"/>
                <a:gd name="connsiteY1" fmla="*/ 0 h 864096"/>
                <a:gd name="connsiteX2" fmla="*/ 2736304 w 2736304"/>
                <a:gd name="connsiteY2" fmla="*/ 864096 h 864096"/>
                <a:gd name="connsiteX3" fmla="*/ 0 w 2736304"/>
                <a:gd name="connsiteY3" fmla="*/ 864096 h 864096"/>
                <a:gd name="connsiteX4" fmla="*/ 0 w 2736304"/>
                <a:gd name="connsiteY4" fmla="*/ 0 h 864096"/>
                <a:gd name="connsiteX0-1" fmla="*/ 0 w 2762515"/>
                <a:gd name="connsiteY0-2" fmla="*/ 27856 h 891952"/>
                <a:gd name="connsiteX1-3" fmla="*/ 2736304 w 2762515"/>
                <a:gd name="connsiteY1-4" fmla="*/ 27856 h 891952"/>
                <a:gd name="connsiteX2-5" fmla="*/ 2762515 w 2762515"/>
                <a:gd name="connsiteY2-6" fmla="*/ 0 h 891952"/>
                <a:gd name="connsiteX3-7" fmla="*/ 2736304 w 2762515"/>
                <a:gd name="connsiteY3-8" fmla="*/ 891952 h 891952"/>
                <a:gd name="connsiteX4-9" fmla="*/ 0 w 2762515"/>
                <a:gd name="connsiteY4-10" fmla="*/ 891952 h 891952"/>
                <a:gd name="connsiteX5" fmla="*/ 0 w 2762515"/>
                <a:gd name="connsiteY5" fmla="*/ 27856 h 891952"/>
                <a:gd name="connsiteX0-11" fmla="*/ 0 w 2736304"/>
                <a:gd name="connsiteY0-12" fmla="*/ 0 h 864096"/>
                <a:gd name="connsiteX1-13" fmla="*/ 2736304 w 2736304"/>
                <a:gd name="connsiteY1-14" fmla="*/ 0 h 864096"/>
                <a:gd name="connsiteX2-15" fmla="*/ 2544800 w 2736304"/>
                <a:gd name="connsiteY2-16" fmla="*/ 393059 h 864096"/>
                <a:gd name="connsiteX3-17" fmla="*/ 2736304 w 2736304"/>
                <a:gd name="connsiteY3-18" fmla="*/ 864096 h 864096"/>
                <a:gd name="connsiteX4-19" fmla="*/ 0 w 2736304"/>
                <a:gd name="connsiteY4-20" fmla="*/ 864096 h 864096"/>
                <a:gd name="connsiteX5-21" fmla="*/ 0 w 2736304"/>
                <a:gd name="connsiteY5-22" fmla="*/ 0 h 864096"/>
                <a:gd name="connsiteX0-23" fmla="*/ 0 w 2736304"/>
                <a:gd name="connsiteY0-24" fmla="*/ 0 h 864096"/>
                <a:gd name="connsiteX1-25" fmla="*/ 2736304 w 2736304"/>
                <a:gd name="connsiteY1-26" fmla="*/ 0 h 864096"/>
                <a:gd name="connsiteX2-27" fmla="*/ 2544800 w 2736304"/>
                <a:gd name="connsiteY2-28" fmla="*/ 465631 h 864096"/>
                <a:gd name="connsiteX3-29" fmla="*/ 2736304 w 2736304"/>
                <a:gd name="connsiteY3-30" fmla="*/ 864096 h 864096"/>
                <a:gd name="connsiteX4-31" fmla="*/ 0 w 2736304"/>
                <a:gd name="connsiteY4-32" fmla="*/ 864096 h 864096"/>
                <a:gd name="connsiteX5-33" fmla="*/ 0 w 2736304"/>
                <a:gd name="connsiteY5-34" fmla="*/ 0 h 864096"/>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2736304" h="864096">
                  <a:moveTo>
                    <a:pt x="0" y="0"/>
                  </a:moveTo>
                  <a:lnTo>
                    <a:pt x="2736304" y="0"/>
                  </a:lnTo>
                  <a:lnTo>
                    <a:pt x="2544800" y="465631"/>
                  </a:lnTo>
                  <a:lnTo>
                    <a:pt x="2736304" y="864096"/>
                  </a:lnTo>
                  <a:lnTo>
                    <a:pt x="0" y="864096"/>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征信报告长啥样</a:t>
              </a:r>
            </a:p>
          </p:txBody>
        </p:sp>
        <p:sp>
          <p:nvSpPr>
            <p:cNvPr id="9" name="矩形 4"/>
            <p:cNvSpPr/>
            <p:nvPr/>
          </p:nvSpPr>
          <p:spPr>
            <a:xfrm>
              <a:off x="896" y="865"/>
              <a:ext cx="940" cy="768"/>
            </a:xfrm>
            <a:custGeom>
              <a:avLst/>
              <a:gdLst/>
              <a:ahLst/>
              <a:cxnLst/>
              <a:rect l="l" t="t" r="r" b="b"/>
              <a:pathLst>
                <a:path w="796316" h="864096">
                  <a:moveTo>
                    <a:pt x="0" y="0"/>
                  </a:moveTo>
                  <a:lnTo>
                    <a:pt x="648072" y="0"/>
                  </a:lnTo>
                  <a:lnTo>
                    <a:pt x="648072" y="328277"/>
                  </a:lnTo>
                  <a:lnTo>
                    <a:pt x="796316" y="432048"/>
                  </a:lnTo>
                  <a:lnTo>
                    <a:pt x="648072" y="535818"/>
                  </a:lnTo>
                  <a:lnTo>
                    <a:pt x="648072" y="864096"/>
                  </a:lnTo>
                  <a:lnTo>
                    <a:pt x="0" y="864096"/>
                  </a:lnTo>
                  <a:close/>
                </a:path>
              </a:pathLst>
            </a:custGeom>
            <a:solidFill>
              <a:schemeClr val="accent1">
                <a:lumMod val="75000"/>
              </a:schemeClr>
            </a:solidFill>
            <a:ln w="12700" cap="flat" cmpd="sng" algn="ctr">
              <a:noFill/>
              <a:prstDash val="solid"/>
              <a:miter lim="800000"/>
            </a:ln>
            <a:effectLst/>
          </p:spPr>
          <p:txBody>
            <a:bodyPr l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a:t>
              </a:r>
            </a:p>
          </p:txBody>
        </p:sp>
      </p:grpSp>
      <p:pic>
        <p:nvPicPr>
          <p:cNvPr id="10" name="图片 9" descr="timg.jpg"/>
          <p:cNvPicPr>
            <a:picLocks noChangeAspect="1"/>
          </p:cNvPicPr>
          <p:nvPr/>
        </p:nvPicPr>
        <p:blipFill>
          <a:blip r:embed="rId2" cstate="print"/>
          <a:stretch>
            <a:fillRect/>
          </a:stretch>
        </p:blipFill>
        <p:spPr>
          <a:xfrm>
            <a:off x="5352415" y="4066540"/>
            <a:ext cx="3599815" cy="2686685"/>
          </a:xfrm>
          <a:prstGeom prst="rect">
            <a:avLst/>
          </a:prstGeom>
        </p:spPr>
      </p:pic>
      <p:sp>
        <p:nvSpPr>
          <p:cNvPr id="15" name="文本框 14"/>
          <p:cNvSpPr txBox="1"/>
          <p:nvPr/>
        </p:nvSpPr>
        <p:spPr>
          <a:xfrm>
            <a:off x="5443855" y="811530"/>
            <a:ext cx="3354705" cy="423545"/>
          </a:xfrm>
          <a:prstGeom prst="rect">
            <a:avLst/>
          </a:prstGeom>
          <a:noFill/>
        </p:spPr>
        <p:txBody>
          <a:bodyPr wrap="square" rtlCol="0">
            <a:spAutoFit/>
          </a:bodyPr>
          <a:lstStyle/>
          <a:p>
            <a:pPr indent="0">
              <a:lnSpc>
                <a:spcPct val="120000"/>
              </a:lnSpc>
              <a:buFont typeface="Wingdings" panose="05000000000000000000" charset="0"/>
              <a:buNone/>
            </a:pPr>
            <a:r>
              <a:rPr lang="en-US" altLang="zh-CN">
                <a:solidFill>
                  <a:schemeClr val="tx2"/>
                </a:solidFill>
                <a:latin typeface="微软雅黑" panose="020B0503020204020204" charset="-122"/>
                <a:ea typeface="微软雅黑" panose="020B0503020204020204" charset="-122"/>
              </a:rPr>
              <a:t>Q</a:t>
            </a:r>
            <a:r>
              <a:rPr lang="zh-CN" altLang="en-US">
                <a:solidFill>
                  <a:schemeClr val="tx2"/>
                </a:solidFill>
                <a:latin typeface="微软雅黑" panose="020B0503020204020204" charset="-122"/>
                <a:ea typeface="微软雅黑" panose="020B0503020204020204" charset="-122"/>
              </a:rPr>
              <a:t>：那如何查询个人征信呢？</a:t>
            </a:r>
            <a:endParaRPr lang="zh-CN" altLang="en-US" sz="1400">
              <a:solidFill>
                <a:schemeClr val="tx2"/>
              </a:solidFill>
              <a:latin typeface="微软雅黑" panose="020B0503020204020204" charset="-122"/>
              <a:ea typeface="微软雅黑" panose="020B0503020204020204" charset="-122"/>
            </a:endParaRPr>
          </a:p>
        </p:txBody>
      </p:sp>
      <p:sp>
        <p:nvSpPr>
          <p:cNvPr id="17" name="矩形 16"/>
          <p:cNvSpPr/>
          <p:nvPr/>
        </p:nvSpPr>
        <p:spPr>
          <a:xfrm>
            <a:off x="5352415" y="1307465"/>
            <a:ext cx="3568700" cy="2686685"/>
          </a:xfrm>
          <a:prstGeom prst="rect">
            <a:avLst/>
          </a:prstGeom>
          <a:noFill/>
          <a:ln w="19050">
            <a:prstDash val="dash"/>
          </a:ln>
          <a:extLst>
            <a:ext uri="{909E8E84-426E-40DD-AFC4-6F175D3DCCD1}">
              <a14:hiddenFill xmlns:a14="http://schemas.microsoft.com/office/drawing/2010/main" xmlns="">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文本框 17"/>
          <p:cNvSpPr txBox="1"/>
          <p:nvPr/>
        </p:nvSpPr>
        <p:spPr>
          <a:xfrm>
            <a:off x="5384800" y="1388745"/>
            <a:ext cx="3218180" cy="1476375"/>
          </a:xfrm>
          <a:prstGeom prst="rect">
            <a:avLst/>
          </a:prstGeom>
          <a:noFill/>
        </p:spPr>
        <p:txBody>
          <a:bodyPr wrap="square" rtlCol="0">
            <a:spAutoFit/>
          </a:bodyPr>
          <a:lstStyle/>
          <a:p>
            <a:r>
              <a:rPr lang="zh-CN" altLang="en-US">
                <a:solidFill>
                  <a:schemeClr val="tx2"/>
                </a:solidFill>
                <a:latin typeface="微软雅黑" panose="020B0503020204020204" charset="-122"/>
                <a:ea typeface="微软雅黑" panose="020B0503020204020204" charset="-122"/>
              </a:rPr>
              <a:t>（</a:t>
            </a:r>
            <a:r>
              <a:rPr lang="en-US" altLang="zh-CN">
                <a:solidFill>
                  <a:schemeClr val="tx2"/>
                </a:solidFill>
                <a:latin typeface="微软雅黑" panose="020B0503020204020204" charset="-122"/>
                <a:ea typeface="微软雅黑" panose="020B0503020204020204" charset="-122"/>
              </a:rPr>
              <a:t>1</a:t>
            </a:r>
            <a:r>
              <a:rPr lang="zh-CN" altLang="en-US">
                <a:solidFill>
                  <a:schemeClr val="tx2"/>
                </a:solidFill>
                <a:latin typeface="微软雅黑" panose="020B0503020204020204" charset="-122"/>
                <a:ea typeface="微软雅黑" panose="020B0503020204020204" charset="-122"/>
              </a:rPr>
              <a:t>）输入网址：</a:t>
            </a:r>
          </a:p>
          <a:p>
            <a:r>
              <a:rPr lang="zh-CN" altLang="en-US">
                <a:solidFill>
                  <a:schemeClr val="tx2"/>
                </a:solidFill>
                <a:latin typeface="微软雅黑" panose="020B0503020204020204" charset="-122"/>
                <a:ea typeface="微软雅黑" panose="020B0503020204020204" charset="-122"/>
              </a:rPr>
              <a:t>https://ipcrs.pbccrc.org.cn/</a:t>
            </a:r>
          </a:p>
          <a:p>
            <a:r>
              <a:rPr lang="zh-CN" altLang="en-US">
                <a:solidFill>
                  <a:schemeClr val="tx2"/>
                </a:solidFill>
                <a:latin typeface="微软雅黑" panose="020B0503020204020204" charset="-122"/>
                <a:ea typeface="微软雅黑" panose="020B0503020204020204" charset="-122"/>
              </a:rPr>
              <a:t>根据系统提示注册并登陆后即可查询；</a:t>
            </a:r>
          </a:p>
          <a:p>
            <a:endParaRPr lang="zh-CN" altLang="en-US">
              <a:solidFill>
                <a:schemeClr val="tx2"/>
              </a:solidFill>
              <a:latin typeface="微软雅黑" panose="020B0503020204020204" charset="-122"/>
              <a:ea typeface="微软雅黑" panose="020B0503020204020204" charset="-122"/>
            </a:endParaRPr>
          </a:p>
        </p:txBody>
      </p:sp>
      <p:pic>
        <p:nvPicPr>
          <p:cNvPr id="19" name="图片 18" descr="问号"/>
          <p:cNvPicPr>
            <a:picLocks noChangeAspect="1"/>
          </p:cNvPicPr>
          <p:nvPr/>
        </p:nvPicPr>
        <p:blipFill>
          <a:blip r:embed="rId3" cstate="print"/>
          <a:stretch>
            <a:fillRect/>
          </a:stretch>
        </p:blipFill>
        <p:spPr>
          <a:xfrm>
            <a:off x="7432040" y="2275205"/>
            <a:ext cx="1520190" cy="1791335"/>
          </a:xfrm>
          <a:prstGeom prst="rect">
            <a:avLst/>
          </a:prstGeom>
        </p:spPr>
      </p:pic>
      <p:sp>
        <p:nvSpPr>
          <p:cNvPr id="22" name="文本框 21"/>
          <p:cNvSpPr txBox="1"/>
          <p:nvPr/>
        </p:nvSpPr>
        <p:spPr>
          <a:xfrm>
            <a:off x="5384800" y="2630170"/>
            <a:ext cx="2193925" cy="1198880"/>
          </a:xfrm>
          <a:prstGeom prst="rect">
            <a:avLst/>
          </a:prstGeom>
          <a:noFill/>
        </p:spPr>
        <p:txBody>
          <a:bodyPr wrap="square" rtlCol="0">
            <a:spAutoFit/>
          </a:bodyPr>
          <a:lstStyle/>
          <a:p>
            <a:r>
              <a:rPr lang="zh-CN" altLang="en-US">
                <a:solidFill>
                  <a:schemeClr val="tx2"/>
                </a:solidFill>
                <a:latin typeface="微软雅黑" panose="020B0503020204020204" charset="-122"/>
                <a:ea typeface="微软雅黑" panose="020B0503020204020204" charset="-122"/>
                <a:sym typeface="+mn-ea"/>
              </a:rPr>
              <a:t>（</a:t>
            </a:r>
            <a:r>
              <a:rPr lang="en-US" altLang="zh-CN">
                <a:solidFill>
                  <a:schemeClr val="tx2"/>
                </a:solidFill>
                <a:latin typeface="微软雅黑" panose="020B0503020204020204" charset="-122"/>
                <a:ea typeface="微软雅黑" panose="020B0503020204020204" charset="-122"/>
                <a:sym typeface="+mn-ea"/>
              </a:rPr>
              <a:t>2</a:t>
            </a:r>
            <a:r>
              <a:rPr lang="zh-CN" altLang="en-US">
                <a:solidFill>
                  <a:schemeClr val="tx2"/>
                </a:solidFill>
                <a:latin typeface="微软雅黑" panose="020B0503020204020204" charset="-122"/>
                <a:ea typeface="微软雅黑" panose="020B0503020204020204" charset="-122"/>
                <a:sym typeface="+mn-ea"/>
              </a:rPr>
              <a:t>）前往各大商业银行的自助问询机即可查询。</a:t>
            </a:r>
            <a:endParaRPr lang="zh-CN" altLang="en-US">
              <a:solidFill>
                <a:schemeClr val="tx2"/>
              </a:solidFill>
              <a:latin typeface="微软雅黑" panose="020B0503020204020204" charset="-122"/>
              <a:ea typeface="微软雅黑" panose="020B0503020204020204" charset="-122"/>
            </a:endParaRPr>
          </a:p>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警示牌"/>
          <p:cNvPicPr>
            <a:picLocks noChangeAspect="1"/>
          </p:cNvPicPr>
          <p:nvPr/>
        </p:nvPicPr>
        <p:blipFill>
          <a:blip r:embed="rId2" cstate="print">
            <a:clrChange>
              <a:clrFrom>
                <a:srgbClr val="F6F6F6">
                  <a:alpha val="100000"/>
                </a:srgbClr>
              </a:clrFrom>
              <a:clrTo>
                <a:srgbClr val="F6F6F6">
                  <a:alpha val="100000"/>
                  <a:alpha val="0"/>
                </a:srgbClr>
              </a:clrTo>
            </a:clrChange>
          </a:blip>
          <a:srcRect t="552" b="29054"/>
          <a:stretch>
            <a:fillRect/>
          </a:stretch>
        </p:blipFill>
        <p:spPr>
          <a:xfrm>
            <a:off x="2604770" y="2629535"/>
            <a:ext cx="5415280" cy="4209415"/>
          </a:xfrm>
          <a:prstGeom prst="rect">
            <a:avLst/>
          </a:prstGeom>
        </p:spPr>
      </p:pic>
      <p:grpSp>
        <p:nvGrpSpPr>
          <p:cNvPr id="26" name="组合 25"/>
          <p:cNvGrpSpPr/>
          <p:nvPr/>
        </p:nvGrpSpPr>
        <p:grpSpPr>
          <a:xfrm>
            <a:off x="167005" y="844057"/>
            <a:ext cx="7853045" cy="1764007"/>
            <a:chOff x="400" y="1371"/>
            <a:chExt cx="8896" cy="1274"/>
          </a:xfrm>
        </p:grpSpPr>
        <p:sp>
          <p:nvSpPr>
            <p:cNvPr id="15" name="圆角矩形 77"/>
            <p:cNvSpPr/>
            <p:nvPr/>
          </p:nvSpPr>
          <p:spPr>
            <a:xfrm>
              <a:off x="400" y="1403"/>
              <a:ext cx="8896" cy="1242"/>
            </a:xfrm>
            <a:prstGeom prst="roundRect">
              <a:avLst>
                <a:gd name="adj" fmla="val 16667"/>
              </a:avLst>
            </a:prstGeom>
            <a:noFill/>
            <a:ln w="6350" cap="flat" cmpd="sng">
              <a:solidFill>
                <a:schemeClr val="accent1"/>
              </a:solidFill>
              <a:prstDash val="sysDash"/>
              <a:miter/>
              <a:headEnd type="none" w="med" len="med"/>
              <a:tailEnd type="none" w="med" len="med"/>
            </a:ln>
          </p:spPr>
          <p:txBody>
            <a:bodyPr lIns="68580" tIns="34290" rIns="68580" bIns="34290" anchor="b"/>
            <a:lstStyle/>
            <a:p>
              <a:pPr algn="just" eaLnBrk="1" hangingPunct="1">
                <a:lnSpc>
                  <a:spcPct val="130000"/>
                </a:lnSpc>
              </a:pPr>
              <a:endParaRPr lang="zh-CN" altLang="en-US" sz="1200" dirty="0">
                <a:solidFill>
                  <a:srgbClr val="595959"/>
                </a:solidFill>
                <a:latin typeface="幼圆" panose="02010509060101010101" pitchFamily="49" charset="-122"/>
                <a:ea typeface="幼圆" panose="02010509060101010101" pitchFamily="49" charset="-122"/>
              </a:endParaRPr>
            </a:p>
          </p:txBody>
        </p:sp>
        <p:sp>
          <p:nvSpPr>
            <p:cNvPr id="17" name="文本框 16"/>
            <p:cNvSpPr txBox="1"/>
            <p:nvPr/>
          </p:nvSpPr>
          <p:spPr>
            <a:xfrm>
              <a:off x="454" y="1371"/>
              <a:ext cx="8620" cy="1265"/>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dirty="0">
                  <a:solidFill>
                    <a:schemeClr val="tx2"/>
                  </a:solidFill>
                </a:rPr>
                <a:t>哪些行为属于违约行为</a:t>
              </a:r>
            </a:p>
            <a:p>
              <a:pPr indent="0">
                <a:lnSpc>
                  <a:spcPct val="120000"/>
                </a:lnSpc>
                <a:buNone/>
              </a:pPr>
              <a:r>
                <a:rPr lang="zh-CN" altLang="en-US" dirty="0">
                  <a:solidFill>
                    <a:schemeClr val="tx2"/>
                  </a:solidFill>
                </a:rPr>
                <a:t>（</a:t>
              </a:r>
              <a:r>
                <a:rPr lang="en-US" altLang="zh-CN" dirty="0">
                  <a:solidFill>
                    <a:schemeClr val="tx2"/>
                  </a:solidFill>
                </a:rPr>
                <a:t>1</a:t>
              </a:r>
              <a:r>
                <a:rPr lang="zh-CN" altLang="en-US" dirty="0">
                  <a:solidFill>
                    <a:schemeClr val="tx2"/>
                  </a:solidFill>
                </a:rPr>
                <a:t>）毕业前</a:t>
              </a:r>
              <a:r>
                <a:rPr lang="zh-CN" altLang="en-US" b="1" dirty="0">
                  <a:solidFill>
                    <a:schemeClr val="tx2"/>
                  </a:solidFill>
                </a:rPr>
                <a:t>未选择</a:t>
              </a:r>
              <a:r>
                <a:rPr lang="zh-CN" altLang="en-US" dirty="0">
                  <a:solidFill>
                    <a:schemeClr val="tx2"/>
                  </a:solidFill>
                </a:rPr>
                <a:t>任何一种还款方式（提前还款、签订还款协议、签订展期协议）；</a:t>
              </a:r>
            </a:p>
            <a:p>
              <a:pPr indent="0">
                <a:lnSpc>
                  <a:spcPct val="120000"/>
                </a:lnSpc>
                <a:buNone/>
              </a:pPr>
              <a:r>
                <a:rPr lang="zh-CN" altLang="en-US" dirty="0">
                  <a:solidFill>
                    <a:schemeClr val="tx2"/>
                  </a:solidFill>
                </a:rPr>
                <a:t>（</a:t>
              </a:r>
              <a:r>
                <a:rPr lang="en-US" altLang="zh-CN" dirty="0">
                  <a:solidFill>
                    <a:schemeClr val="tx2"/>
                  </a:solidFill>
                </a:rPr>
                <a:t>2</a:t>
              </a:r>
              <a:r>
                <a:rPr lang="zh-CN" altLang="en-US" dirty="0">
                  <a:solidFill>
                    <a:schemeClr val="tx2"/>
                  </a:solidFill>
                </a:rPr>
                <a:t>）未按还款协议的约定及时、足额归还贷款本金或利息；</a:t>
              </a:r>
            </a:p>
            <a:p>
              <a:pPr indent="0">
                <a:lnSpc>
                  <a:spcPct val="120000"/>
                </a:lnSpc>
                <a:buNone/>
              </a:pPr>
              <a:r>
                <a:rPr lang="zh-CN" altLang="en-US" dirty="0">
                  <a:solidFill>
                    <a:schemeClr val="tx2"/>
                  </a:solidFill>
                </a:rPr>
                <a:t>（</a:t>
              </a:r>
              <a:r>
                <a:rPr lang="en-US" altLang="zh-CN" dirty="0">
                  <a:solidFill>
                    <a:schemeClr val="tx2"/>
                  </a:solidFill>
                </a:rPr>
                <a:t>3</a:t>
              </a:r>
              <a:r>
                <a:rPr lang="zh-CN" altLang="en-US" dirty="0">
                  <a:solidFill>
                    <a:schemeClr val="tx2"/>
                  </a:solidFill>
                </a:rPr>
                <a:t>）未支付完国家助学贷款本金及利息就停止还款。</a:t>
              </a:r>
            </a:p>
          </p:txBody>
        </p:sp>
      </p:grpSp>
      <p:pic>
        <p:nvPicPr>
          <p:cNvPr id="5" name="图片 4" descr="提问2"/>
          <p:cNvPicPr>
            <a:picLocks noChangeAspect="1"/>
          </p:cNvPicPr>
          <p:nvPr/>
        </p:nvPicPr>
        <p:blipFill>
          <a:blip r:embed="rId3" cstate="print">
            <a:clrChange>
              <a:clrFrom>
                <a:srgbClr val="F6F6F6">
                  <a:alpha val="100000"/>
                </a:srgbClr>
              </a:clrFrom>
              <a:clrTo>
                <a:srgbClr val="F6F6F6">
                  <a:alpha val="100000"/>
                  <a:alpha val="0"/>
                </a:srgbClr>
              </a:clrTo>
            </a:clrChange>
          </a:blip>
          <a:stretch>
            <a:fillRect/>
          </a:stretch>
        </p:blipFill>
        <p:spPr>
          <a:xfrm>
            <a:off x="52705" y="4531360"/>
            <a:ext cx="1524000" cy="2228850"/>
          </a:xfrm>
          <a:prstGeom prst="rect">
            <a:avLst/>
          </a:prstGeom>
        </p:spPr>
      </p:pic>
      <p:grpSp>
        <p:nvGrpSpPr>
          <p:cNvPr id="10" name="组合 9"/>
          <p:cNvGrpSpPr/>
          <p:nvPr/>
        </p:nvGrpSpPr>
        <p:grpSpPr>
          <a:xfrm>
            <a:off x="455930" y="3516630"/>
            <a:ext cx="1348740" cy="843915"/>
            <a:chOff x="1756" y="4978"/>
            <a:chExt cx="2795" cy="1724"/>
          </a:xfrm>
        </p:grpSpPr>
        <p:sp>
          <p:nvSpPr>
            <p:cNvPr id="8" name="椭圆形标注 7"/>
            <p:cNvSpPr/>
            <p:nvPr/>
          </p:nvSpPr>
          <p:spPr>
            <a:xfrm>
              <a:off x="1756" y="4978"/>
              <a:ext cx="2795" cy="1724"/>
            </a:xfrm>
            <a:prstGeom prst="wedgeEllipseCallout">
              <a:avLst/>
            </a:prstGeom>
            <a:noFill/>
            <a:ln w="19050">
              <a:solidFill>
                <a:schemeClr val="accent1"/>
              </a:solidFill>
            </a:ln>
            <a:extLst>
              <a:ext uri="{909E8E84-426E-40DD-AFC4-6F175D3DCCD1}">
                <a14:hiddenFill xmlns:a14="http://schemas.microsoft.com/office/drawing/2010/main" xmlns="">
                  <a:solidFill>
                    <a:schemeClr val="tx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4" name="文本框 53"/>
            <p:cNvSpPr txBox="1"/>
            <p:nvPr/>
          </p:nvSpPr>
          <p:spPr>
            <a:xfrm>
              <a:off x="2126" y="5181"/>
              <a:ext cx="2057" cy="1318"/>
            </a:xfrm>
            <a:prstGeom prst="rect">
              <a:avLst/>
            </a:prstGeom>
            <a:noFill/>
          </p:spPr>
          <p:txBody>
            <a:bodyPr wrap="square" rtlCol="0">
              <a:spAutoFit/>
            </a:bodyPr>
            <a:lstStyle/>
            <a:p>
              <a:r>
                <a:rPr lang="zh-CN" altLang="en-US" b="1">
                  <a:solidFill>
                    <a:srgbClr val="44546A"/>
                  </a:solidFill>
                </a:rPr>
                <a:t>违约了会怎样？</a:t>
              </a:r>
            </a:p>
          </p:txBody>
        </p:sp>
      </p:grpSp>
      <p:sp>
        <p:nvSpPr>
          <p:cNvPr id="13" name="文本框 12"/>
          <p:cNvSpPr txBox="1"/>
          <p:nvPr/>
        </p:nvSpPr>
        <p:spPr>
          <a:xfrm>
            <a:off x="2902585" y="3226435"/>
            <a:ext cx="4620895" cy="2416175"/>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b="1" dirty="0">
                <a:solidFill>
                  <a:srgbClr val="FF0000"/>
                </a:solidFill>
              </a:rPr>
              <a:t>失约惩戒</a:t>
            </a:r>
          </a:p>
          <a:p>
            <a:pPr indent="0">
              <a:lnSpc>
                <a:spcPct val="120000"/>
              </a:lnSpc>
              <a:buNone/>
            </a:pPr>
            <a:r>
              <a:rPr lang="zh-CN" altLang="en-US" dirty="0">
                <a:solidFill>
                  <a:schemeClr val="tx2"/>
                </a:solidFill>
              </a:rPr>
              <a:t>       未按照贷款合同约定按时还款的，根据逾期金额和天数计收罚息（为正常借款利率的130%）；</a:t>
            </a:r>
            <a:endParaRPr lang="zh-CN" altLang="en-US" dirty="0">
              <a:solidFill>
                <a:srgbClr val="44546A"/>
              </a:solidFill>
            </a:endParaRPr>
          </a:p>
          <a:p>
            <a:pPr marL="285750" indent="-285750">
              <a:lnSpc>
                <a:spcPct val="120000"/>
              </a:lnSpc>
              <a:buFont typeface="Wingdings" panose="05000000000000000000" charset="0"/>
              <a:buChar char=""/>
            </a:pPr>
            <a:r>
              <a:rPr lang="zh-CN" altLang="en-US" b="1" dirty="0">
                <a:solidFill>
                  <a:srgbClr val="FF0000"/>
                </a:solidFill>
              </a:rPr>
              <a:t>失信惩戒</a:t>
            </a:r>
          </a:p>
          <a:p>
            <a:pPr indent="0">
              <a:lnSpc>
                <a:spcPct val="120000"/>
              </a:lnSpc>
              <a:buNone/>
            </a:pPr>
            <a:r>
              <a:rPr lang="zh-CN" altLang="en-US" dirty="0">
                <a:solidFill>
                  <a:schemeClr val="tx2"/>
                </a:solidFill>
              </a:rPr>
              <a:t>       按照国家相关规定，国开行将对多次逾期、恶意拖欠贷款的借款学生采取</a:t>
            </a:r>
            <a:r>
              <a:rPr lang="zh-CN" altLang="en-US" b="1" dirty="0">
                <a:solidFill>
                  <a:schemeClr val="tx2"/>
                </a:solidFill>
              </a:rPr>
              <a:t>严厉措施</a:t>
            </a:r>
            <a:r>
              <a:rPr lang="zh-CN" altLang="en-US" dirty="0">
                <a:solidFill>
                  <a:schemeClr val="tx2"/>
                </a:solidFill>
              </a:rPr>
              <a:t>。</a:t>
            </a:r>
          </a:p>
        </p:txBody>
      </p:sp>
      <p:grpSp>
        <p:nvGrpSpPr>
          <p:cNvPr id="32" name="组合 31"/>
          <p:cNvGrpSpPr/>
          <p:nvPr/>
        </p:nvGrpSpPr>
        <p:grpSpPr>
          <a:xfrm>
            <a:off x="254000" y="194945"/>
            <a:ext cx="3549867" cy="635000"/>
            <a:chOff x="896" y="865"/>
            <a:chExt cx="4450" cy="768"/>
          </a:xfrm>
        </p:grpSpPr>
        <p:sp>
          <p:nvSpPr>
            <p:cNvPr id="33" name="矩形 6"/>
            <p:cNvSpPr/>
            <p:nvPr/>
          </p:nvSpPr>
          <p:spPr>
            <a:xfrm>
              <a:off x="1629" y="865"/>
              <a:ext cx="3717" cy="768"/>
            </a:xfrm>
            <a:custGeom>
              <a:avLst/>
              <a:gdLst>
                <a:gd name="connsiteX0" fmla="*/ 0 w 2736304"/>
                <a:gd name="connsiteY0" fmla="*/ 0 h 864096"/>
                <a:gd name="connsiteX1" fmla="*/ 2736304 w 2736304"/>
                <a:gd name="connsiteY1" fmla="*/ 0 h 864096"/>
                <a:gd name="connsiteX2" fmla="*/ 2736304 w 2736304"/>
                <a:gd name="connsiteY2" fmla="*/ 864096 h 864096"/>
                <a:gd name="connsiteX3" fmla="*/ 0 w 2736304"/>
                <a:gd name="connsiteY3" fmla="*/ 864096 h 864096"/>
                <a:gd name="connsiteX4" fmla="*/ 0 w 2736304"/>
                <a:gd name="connsiteY4" fmla="*/ 0 h 864096"/>
                <a:gd name="connsiteX0-1" fmla="*/ 0 w 2762515"/>
                <a:gd name="connsiteY0-2" fmla="*/ 27856 h 891952"/>
                <a:gd name="connsiteX1-3" fmla="*/ 2736304 w 2762515"/>
                <a:gd name="connsiteY1-4" fmla="*/ 27856 h 891952"/>
                <a:gd name="connsiteX2-5" fmla="*/ 2762515 w 2762515"/>
                <a:gd name="connsiteY2-6" fmla="*/ 0 h 891952"/>
                <a:gd name="connsiteX3-7" fmla="*/ 2736304 w 2762515"/>
                <a:gd name="connsiteY3-8" fmla="*/ 891952 h 891952"/>
                <a:gd name="connsiteX4-9" fmla="*/ 0 w 2762515"/>
                <a:gd name="connsiteY4-10" fmla="*/ 891952 h 891952"/>
                <a:gd name="connsiteX5" fmla="*/ 0 w 2762515"/>
                <a:gd name="connsiteY5" fmla="*/ 27856 h 891952"/>
                <a:gd name="connsiteX0-11" fmla="*/ 0 w 2736304"/>
                <a:gd name="connsiteY0-12" fmla="*/ 0 h 864096"/>
                <a:gd name="connsiteX1-13" fmla="*/ 2736304 w 2736304"/>
                <a:gd name="connsiteY1-14" fmla="*/ 0 h 864096"/>
                <a:gd name="connsiteX2-15" fmla="*/ 2544800 w 2736304"/>
                <a:gd name="connsiteY2-16" fmla="*/ 393059 h 864096"/>
                <a:gd name="connsiteX3-17" fmla="*/ 2736304 w 2736304"/>
                <a:gd name="connsiteY3-18" fmla="*/ 864096 h 864096"/>
                <a:gd name="connsiteX4-19" fmla="*/ 0 w 2736304"/>
                <a:gd name="connsiteY4-20" fmla="*/ 864096 h 864096"/>
                <a:gd name="connsiteX5-21" fmla="*/ 0 w 2736304"/>
                <a:gd name="connsiteY5-22" fmla="*/ 0 h 864096"/>
                <a:gd name="connsiteX0-23" fmla="*/ 0 w 2736304"/>
                <a:gd name="connsiteY0-24" fmla="*/ 0 h 864096"/>
                <a:gd name="connsiteX1-25" fmla="*/ 2736304 w 2736304"/>
                <a:gd name="connsiteY1-26" fmla="*/ 0 h 864096"/>
                <a:gd name="connsiteX2-27" fmla="*/ 2544800 w 2736304"/>
                <a:gd name="connsiteY2-28" fmla="*/ 465631 h 864096"/>
                <a:gd name="connsiteX3-29" fmla="*/ 2736304 w 2736304"/>
                <a:gd name="connsiteY3-30" fmla="*/ 864096 h 864096"/>
                <a:gd name="connsiteX4-31" fmla="*/ 0 w 2736304"/>
                <a:gd name="connsiteY4-32" fmla="*/ 864096 h 864096"/>
                <a:gd name="connsiteX5-33" fmla="*/ 0 w 2736304"/>
                <a:gd name="connsiteY5-34" fmla="*/ 0 h 864096"/>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2736304" h="864096">
                  <a:moveTo>
                    <a:pt x="0" y="0"/>
                  </a:moveTo>
                  <a:lnTo>
                    <a:pt x="2736304" y="0"/>
                  </a:lnTo>
                  <a:lnTo>
                    <a:pt x="2544800" y="465631"/>
                  </a:lnTo>
                  <a:lnTo>
                    <a:pt x="2736304" y="864096"/>
                  </a:lnTo>
                  <a:lnTo>
                    <a:pt x="0" y="864096"/>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征信违约后果</a:t>
              </a:r>
            </a:p>
          </p:txBody>
        </p:sp>
        <p:sp>
          <p:nvSpPr>
            <p:cNvPr id="34" name="矩形 4"/>
            <p:cNvSpPr/>
            <p:nvPr/>
          </p:nvSpPr>
          <p:spPr>
            <a:xfrm>
              <a:off x="896" y="865"/>
              <a:ext cx="940" cy="768"/>
            </a:xfrm>
            <a:custGeom>
              <a:avLst/>
              <a:gdLst/>
              <a:ahLst/>
              <a:cxnLst/>
              <a:rect l="l" t="t" r="r" b="b"/>
              <a:pathLst>
                <a:path w="796316" h="864096">
                  <a:moveTo>
                    <a:pt x="0" y="0"/>
                  </a:moveTo>
                  <a:lnTo>
                    <a:pt x="648072" y="0"/>
                  </a:lnTo>
                  <a:lnTo>
                    <a:pt x="648072" y="328277"/>
                  </a:lnTo>
                  <a:lnTo>
                    <a:pt x="796316" y="432048"/>
                  </a:lnTo>
                  <a:lnTo>
                    <a:pt x="648072" y="535818"/>
                  </a:lnTo>
                  <a:lnTo>
                    <a:pt x="648072" y="864096"/>
                  </a:lnTo>
                  <a:lnTo>
                    <a:pt x="0" y="864096"/>
                  </a:lnTo>
                  <a:close/>
                </a:path>
              </a:pathLst>
            </a:custGeom>
            <a:solidFill>
              <a:schemeClr val="accent1">
                <a:lumMod val="75000"/>
              </a:schemeClr>
            </a:solidFill>
            <a:ln w="12700" cap="flat" cmpd="sng" algn="ctr">
              <a:noFill/>
              <a:prstDash val="solid"/>
              <a:miter lim="800000"/>
            </a:ln>
            <a:effectLst/>
          </p:spPr>
          <p:txBody>
            <a:bodyPr l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5265" y="877570"/>
            <a:ext cx="8714105" cy="3198495"/>
            <a:chOff x="339" y="362"/>
            <a:chExt cx="13723" cy="5037"/>
          </a:xfrm>
        </p:grpSpPr>
        <p:sp>
          <p:nvSpPr>
            <p:cNvPr id="7" name="矩形 6"/>
            <p:cNvSpPr/>
            <p:nvPr/>
          </p:nvSpPr>
          <p:spPr>
            <a:xfrm flipH="1">
              <a:off x="339" y="362"/>
              <a:ext cx="13723" cy="5037"/>
            </a:xfrm>
            <a:prstGeom prst="rect">
              <a:avLst/>
            </a:prstGeom>
            <a:solidFill>
              <a:schemeClr val="accent4">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20000"/>
                </a:lnSpc>
                <a:buFont typeface="Wingdings" panose="05000000000000000000" charset="0"/>
                <a:buNone/>
              </a:pPr>
              <a:endParaRPr lang="zh-CN" altLang="en-US"/>
            </a:p>
          </p:txBody>
        </p:sp>
        <p:sp>
          <p:nvSpPr>
            <p:cNvPr id="8" name="矩形 7"/>
            <p:cNvSpPr/>
            <p:nvPr/>
          </p:nvSpPr>
          <p:spPr>
            <a:xfrm>
              <a:off x="621" y="600"/>
              <a:ext cx="13179" cy="4561"/>
            </a:xfrm>
            <a:prstGeom prst="rect">
              <a:avLst/>
            </a:prstGeom>
            <a:noFill/>
            <a:ln w="19050">
              <a:prstDash val="dash"/>
            </a:ln>
            <a:extLst>
              <a:ext uri="{909E8E84-426E-40DD-AFC4-6F175D3DCCD1}">
                <a14:hiddenFill xmlns:a14="http://schemas.microsoft.com/office/drawing/2010/main" xmlns="">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文本框 12"/>
            <p:cNvSpPr txBox="1"/>
            <p:nvPr/>
          </p:nvSpPr>
          <p:spPr>
            <a:xfrm>
              <a:off x="785" y="707"/>
              <a:ext cx="7608" cy="3860"/>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sz="1600" b="1" dirty="0">
                  <a:solidFill>
                    <a:schemeClr val="tx2"/>
                  </a:solidFill>
                  <a:latin typeface="微软雅黑" panose="020B0503020204020204" charset="-122"/>
                  <a:ea typeface="微软雅黑" panose="020B0503020204020204" charset="-122"/>
                </a:rPr>
                <a:t>严厉措施</a:t>
              </a:r>
              <a:r>
                <a:rPr lang="zh-CN" altLang="en-US" sz="1600" dirty="0">
                  <a:solidFill>
                    <a:schemeClr val="tx2"/>
                  </a:solidFill>
                  <a:latin typeface="微软雅黑" panose="020B0503020204020204" charset="-122"/>
                  <a:ea typeface="微软雅黑" panose="020B0503020204020204" charset="-122"/>
                </a:rPr>
                <a:t>包括但不限于：</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（1）将违约学生信息及共同借款人信息载入人民银行个人征信系统。将</a:t>
              </a:r>
              <a:r>
                <a:rPr lang="zh-CN" altLang="en-US" sz="1600" b="1" dirty="0">
                  <a:solidFill>
                    <a:schemeClr val="tx2"/>
                  </a:solidFill>
                  <a:latin typeface="微软雅黑" panose="020B0503020204020204" charset="-122"/>
                  <a:ea typeface="微软雅黑" panose="020B0503020204020204" charset="-122"/>
                </a:rPr>
                <a:t>限制</a:t>
              </a:r>
              <a:r>
                <a:rPr lang="zh-CN" altLang="en-US" sz="1600" dirty="0">
                  <a:solidFill>
                    <a:schemeClr val="tx2"/>
                  </a:solidFill>
                  <a:latin typeface="微软雅黑" panose="020B0503020204020204" charset="-122"/>
                  <a:ea typeface="微软雅黑" panose="020B0503020204020204" charset="-122"/>
                </a:rPr>
                <a:t>学生及共同借款人的</a:t>
              </a:r>
              <a:r>
                <a:rPr lang="zh-CN" altLang="en-US" sz="1600" b="1" dirty="0">
                  <a:solidFill>
                    <a:schemeClr val="tx2"/>
                  </a:solidFill>
                  <a:latin typeface="微软雅黑" panose="020B0503020204020204" charset="-122"/>
                  <a:ea typeface="微软雅黑" panose="020B0503020204020204" charset="-122"/>
                </a:rPr>
                <a:t>个人信用卡、购房、购车贷款</a:t>
              </a:r>
              <a:r>
                <a:rPr lang="zh-CN" altLang="en-US" sz="1600" dirty="0">
                  <a:solidFill>
                    <a:schemeClr val="tx2"/>
                  </a:solidFill>
                  <a:latin typeface="微软雅黑" panose="020B0503020204020204" charset="-122"/>
                  <a:ea typeface="微软雅黑" panose="020B0503020204020204" charset="-122"/>
                </a:rPr>
                <a:t>等几乎所有与金融机构有关的金融产品申请与使用；</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（2）将违约学生信息</a:t>
              </a:r>
              <a:r>
                <a:rPr lang="zh-CN" altLang="en-US" sz="1600" b="1" dirty="0">
                  <a:solidFill>
                    <a:schemeClr val="tx2"/>
                  </a:solidFill>
                  <a:latin typeface="微软雅黑" panose="020B0503020204020204" charset="-122"/>
                  <a:ea typeface="微软雅黑" panose="020B0503020204020204" charset="-122"/>
                </a:rPr>
                <a:t>载入毕业生学历查询系统</a:t>
              </a:r>
              <a:r>
                <a:rPr lang="zh-CN" altLang="en-US" sz="1600" dirty="0">
                  <a:solidFill>
                    <a:schemeClr val="tx2"/>
                  </a:solidFill>
                  <a:latin typeface="微软雅黑" panose="020B0503020204020204" charset="-122"/>
                  <a:ea typeface="微软雅黑" panose="020B0503020204020204" charset="-122"/>
                </a:rPr>
                <a:t>，并向违约学生及共同借款人就业单位通报违约情况；</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（3）违约情节严重的贷款人还将承担相关法律责任。</a:t>
              </a:r>
              <a:endParaRPr lang="zh-CN" altLang="en-US" sz="1600">
                <a:solidFill>
                  <a:srgbClr val="44546A"/>
                </a:solidFill>
              </a:endParaRPr>
            </a:p>
          </p:txBody>
        </p:sp>
        <p:pic>
          <p:nvPicPr>
            <p:cNvPr id="10" name="图片 9" descr="银行拒绝贷款"/>
            <p:cNvPicPr>
              <a:picLocks noChangeAspect="1"/>
            </p:cNvPicPr>
            <p:nvPr/>
          </p:nvPicPr>
          <p:blipFill>
            <a:blip r:embed="rId3" cstate="print">
              <a:clrChange>
                <a:clrFrom>
                  <a:srgbClr val="FFFFFF">
                    <a:alpha val="100000"/>
                  </a:srgbClr>
                </a:clrFrom>
                <a:clrTo>
                  <a:srgbClr val="FFFFFF">
                    <a:alpha val="100000"/>
                    <a:alpha val="0"/>
                  </a:srgbClr>
                </a:clrTo>
              </a:clrChange>
            </a:blip>
            <a:stretch>
              <a:fillRect/>
            </a:stretch>
          </p:blipFill>
          <p:spPr>
            <a:xfrm>
              <a:off x="8393" y="1079"/>
              <a:ext cx="5224" cy="3488"/>
            </a:xfrm>
            <a:prstGeom prst="rect">
              <a:avLst/>
            </a:prstGeom>
          </p:spPr>
        </p:pic>
      </p:grpSp>
      <p:pic>
        <p:nvPicPr>
          <p:cNvPr id="14" name="图片 13" descr="工作人员"/>
          <p:cNvPicPr>
            <a:picLocks noChangeAspect="1"/>
          </p:cNvPicPr>
          <p:nvPr/>
        </p:nvPicPr>
        <p:blipFill>
          <a:blip r:embed="rId4" cstate="print">
            <a:clrChange>
              <a:clrFrom>
                <a:srgbClr val="F6F6F6">
                  <a:alpha val="100000"/>
                </a:srgbClr>
              </a:clrFrom>
              <a:clrTo>
                <a:srgbClr val="F6F6F6">
                  <a:alpha val="100000"/>
                  <a:alpha val="0"/>
                </a:srgbClr>
              </a:clrTo>
            </a:clrChange>
          </a:blip>
          <a:stretch>
            <a:fillRect/>
          </a:stretch>
        </p:blipFill>
        <p:spPr>
          <a:xfrm>
            <a:off x="-5715" y="5276215"/>
            <a:ext cx="1499870" cy="1499870"/>
          </a:xfrm>
          <a:prstGeom prst="rect">
            <a:avLst/>
          </a:prstGeom>
        </p:spPr>
      </p:pic>
      <p:pic>
        <p:nvPicPr>
          <p:cNvPr id="16" name="图片 15" descr="对话框"/>
          <p:cNvPicPr>
            <a:picLocks noChangeAspect="1"/>
          </p:cNvPicPr>
          <p:nvPr/>
        </p:nvPicPr>
        <p:blipFill>
          <a:blip r:embed="rId5" cstate="print">
            <a:clrChange>
              <a:clrFrom>
                <a:srgbClr val="F6F6F6">
                  <a:alpha val="100000"/>
                </a:srgbClr>
              </a:clrFrom>
              <a:clrTo>
                <a:srgbClr val="F6F6F6">
                  <a:alpha val="100000"/>
                  <a:alpha val="0"/>
                </a:srgbClr>
              </a:clrTo>
            </a:clrChange>
          </a:blip>
          <a:srcRect t="26868" r="54949" b="11785"/>
          <a:stretch>
            <a:fillRect/>
          </a:stretch>
        </p:blipFill>
        <p:spPr>
          <a:xfrm>
            <a:off x="882650" y="4122420"/>
            <a:ext cx="2113915" cy="1771650"/>
          </a:xfrm>
          <a:prstGeom prst="rect">
            <a:avLst/>
          </a:prstGeom>
        </p:spPr>
      </p:pic>
      <p:sp>
        <p:nvSpPr>
          <p:cNvPr id="17" name="文本框 16"/>
          <p:cNvSpPr txBox="1"/>
          <p:nvPr/>
        </p:nvSpPr>
        <p:spPr>
          <a:xfrm>
            <a:off x="1216025" y="4516120"/>
            <a:ext cx="1447800" cy="829945"/>
          </a:xfrm>
          <a:prstGeom prst="rect">
            <a:avLst/>
          </a:prstGeom>
          <a:noFill/>
        </p:spPr>
        <p:txBody>
          <a:bodyPr wrap="square" rtlCol="0">
            <a:spAutoFit/>
          </a:bodyPr>
          <a:lstStyle/>
          <a:p>
            <a:r>
              <a:rPr lang="zh-CN" altLang="en-US" sz="1600" b="1">
                <a:solidFill>
                  <a:srgbClr val="44546A"/>
                </a:solidFill>
              </a:rPr>
              <a:t>征信对其他方面也会产生严重影响！</a:t>
            </a:r>
          </a:p>
        </p:txBody>
      </p:sp>
      <p:sp>
        <p:nvSpPr>
          <p:cNvPr id="18" name="矩形 17"/>
          <p:cNvSpPr/>
          <p:nvPr/>
        </p:nvSpPr>
        <p:spPr>
          <a:xfrm>
            <a:off x="3106420" y="4361815"/>
            <a:ext cx="5656580" cy="2361565"/>
          </a:xfrm>
          <a:prstGeom prst="rect">
            <a:avLst/>
          </a:prstGeom>
          <a:noFill/>
          <a:ln w="19050">
            <a:prstDash val="dash"/>
          </a:ln>
          <a:extLst>
            <a:ext uri="{909E8E84-426E-40DD-AFC4-6F175D3DCCD1}">
              <a14:hiddenFill xmlns:a14="http://schemas.microsoft.com/office/drawing/2010/main" xmlns="">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文本框 19"/>
          <p:cNvSpPr txBox="1"/>
          <p:nvPr/>
        </p:nvSpPr>
        <p:spPr>
          <a:xfrm>
            <a:off x="3204845" y="4432935"/>
            <a:ext cx="5260340" cy="2155825"/>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sz="1600" dirty="0">
                <a:solidFill>
                  <a:schemeClr val="tx2"/>
                </a:solidFill>
                <a:latin typeface="微软雅黑" panose="020B0503020204020204" charset="-122"/>
                <a:ea typeface="微软雅黑" panose="020B0503020204020204" charset="-122"/>
                <a:sym typeface="+mn-ea"/>
              </a:rPr>
              <a:t>已有部分省市在</a:t>
            </a:r>
            <a:r>
              <a:rPr lang="zh-CN" altLang="en-US" sz="1600" b="1" dirty="0">
                <a:solidFill>
                  <a:schemeClr val="tx2"/>
                </a:solidFill>
                <a:latin typeface="微软雅黑" panose="020B0503020204020204" charset="-122"/>
                <a:ea typeface="微软雅黑" panose="020B0503020204020204" charset="-122"/>
                <a:sym typeface="+mn-ea"/>
              </a:rPr>
              <a:t>录用公务员、招聘事业单位</a:t>
            </a:r>
            <a:r>
              <a:rPr lang="zh-CN" altLang="en-US" sz="1600" dirty="0">
                <a:solidFill>
                  <a:schemeClr val="tx2"/>
                </a:solidFill>
                <a:latin typeface="微软雅黑" panose="020B0503020204020204" charset="-122"/>
                <a:ea typeface="微软雅黑" panose="020B0503020204020204" charset="-122"/>
                <a:sym typeface="+mn-ea"/>
              </a:rPr>
              <a:t>工作人员时，将查询个人信用报告作为一个重要的考察环节；</a:t>
            </a:r>
            <a:endParaRPr lang="zh-CN" altLang="en-US" sz="1600" dirty="0">
              <a:solidFill>
                <a:schemeClr val="tx2"/>
              </a:solidFill>
              <a:latin typeface="微软雅黑" panose="020B0503020204020204" charset="-122"/>
              <a:ea typeface="微软雅黑" panose="020B0503020204020204" charset="-122"/>
            </a:endParaRPr>
          </a:p>
          <a:p>
            <a:pPr marL="285750" indent="-285750">
              <a:lnSpc>
                <a:spcPct val="120000"/>
              </a:lnSpc>
              <a:buFont typeface="Wingdings" panose="05000000000000000000" charset="0"/>
              <a:buChar char=""/>
            </a:pPr>
            <a:r>
              <a:rPr lang="zh-CN" altLang="en-US" sz="1600" dirty="0">
                <a:solidFill>
                  <a:schemeClr val="tx2"/>
                </a:solidFill>
                <a:latin typeface="微软雅黑" panose="020B0503020204020204" charset="-122"/>
                <a:ea typeface="微软雅黑" panose="020B0503020204020204" charset="-122"/>
                <a:sym typeface="+mn-ea"/>
              </a:rPr>
              <a:t>企业在招聘财务、高级管理人员等重要职位的人员时，也越来越越注重查看求职者的个人信用报告；</a:t>
            </a:r>
            <a:endParaRPr lang="zh-CN" altLang="en-US" sz="1600" dirty="0">
              <a:solidFill>
                <a:schemeClr val="tx2"/>
              </a:solidFill>
              <a:latin typeface="微软雅黑" panose="020B0503020204020204" charset="-122"/>
              <a:ea typeface="微软雅黑" panose="020B0503020204020204" charset="-122"/>
            </a:endParaRPr>
          </a:p>
          <a:p>
            <a:pPr marL="285750" indent="-285750">
              <a:lnSpc>
                <a:spcPct val="120000"/>
              </a:lnSpc>
              <a:buFont typeface="Wingdings" panose="05000000000000000000" charset="0"/>
              <a:buChar char=""/>
            </a:pPr>
            <a:r>
              <a:rPr lang="zh-CN" altLang="en-US" sz="1600" b="1" dirty="0">
                <a:solidFill>
                  <a:schemeClr val="tx2"/>
                </a:solidFill>
                <a:latin typeface="微软雅黑" panose="020B0503020204020204" charset="-122"/>
                <a:ea typeface="微软雅黑" panose="020B0503020204020204" charset="-122"/>
                <a:sym typeface="+mn-ea"/>
              </a:rPr>
              <a:t>申请创业贷款、开业贷款、小额信贷</a:t>
            </a:r>
            <a:r>
              <a:rPr lang="zh-CN" altLang="en-US" sz="1600" dirty="0">
                <a:solidFill>
                  <a:schemeClr val="tx2"/>
                </a:solidFill>
                <a:latin typeface="微软雅黑" panose="020B0503020204020204" charset="-122"/>
                <a:ea typeface="微软雅黑" panose="020B0503020204020204" charset="-122"/>
                <a:sym typeface="+mn-ea"/>
              </a:rPr>
              <a:t>等金融创新产品，申请这些贷款的一个重要前提就是创业学生及其他申请者要有良好的信用记录。</a:t>
            </a:r>
            <a:endParaRPr lang="zh-CN" altLang="en-US" sz="1600" dirty="0">
              <a:solidFill>
                <a:schemeClr val="tx2"/>
              </a:solidFill>
              <a:latin typeface="微软雅黑" panose="020B0503020204020204" charset="-122"/>
              <a:ea typeface="微软雅黑" panose="020B0503020204020204" charset="-122"/>
            </a:endParaRPr>
          </a:p>
        </p:txBody>
      </p:sp>
      <p:grpSp>
        <p:nvGrpSpPr>
          <p:cNvPr id="32" name="组合 31"/>
          <p:cNvGrpSpPr/>
          <p:nvPr/>
        </p:nvGrpSpPr>
        <p:grpSpPr>
          <a:xfrm>
            <a:off x="233045" y="123825"/>
            <a:ext cx="3549867" cy="635000"/>
            <a:chOff x="896" y="865"/>
            <a:chExt cx="4450" cy="768"/>
          </a:xfrm>
        </p:grpSpPr>
        <p:sp>
          <p:nvSpPr>
            <p:cNvPr id="33" name="矩形 6"/>
            <p:cNvSpPr/>
            <p:nvPr/>
          </p:nvSpPr>
          <p:spPr>
            <a:xfrm>
              <a:off x="1629" y="865"/>
              <a:ext cx="3717" cy="768"/>
            </a:xfrm>
            <a:custGeom>
              <a:avLst/>
              <a:gdLst>
                <a:gd name="connsiteX0" fmla="*/ 0 w 2736304"/>
                <a:gd name="connsiteY0" fmla="*/ 0 h 864096"/>
                <a:gd name="connsiteX1" fmla="*/ 2736304 w 2736304"/>
                <a:gd name="connsiteY1" fmla="*/ 0 h 864096"/>
                <a:gd name="connsiteX2" fmla="*/ 2736304 w 2736304"/>
                <a:gd name="connsiteY2" fmla="*/ 864096 h 864096"/>
                <a:gd name="connsiteX3" fmla="*/ 0 w 2736304"/>
                <a:gd name="connsiteY3" fmla="*/ 864096 h 864096"/>
                <a:gd name="connsiteX4" fmla="*/ 0 w 2736304"/>
                <a:gd name="connsiteY4" fmla="*/ 0 h 864096"/>
                <a:gd name="connsiteX0-1" fmla="*/ 0 w 2762515"/>
                <a:gd name="connsiteY0-2" fmla="*/ 27856 h 891952"/>
                <a:gd name="connsiteX1-3" fmla="*/ 2736304 w 2762515"/>
                <a:gd name="connsiteY1-4" fmla="*/ 27856 h 891952"/>
                <a:gd name="connsiteX2-5" fmla="*/ 2762515 w 2762515"/>
                <a:gd name="connsiteY2-6" fmla="*/ 0 h 891952"/>
                <a:gd name="connsiteX3-7" fmla="*/ 2736304 w 2762515"/>
                <a:gd name="connsiteY3-8" fmla="*/ 891952 h 891952"/>
                <a:gd name="connsiteX4-9" fmla="*/ 0 w 2762515"/>
                <a:gd name="connsiteY4-10" fmla="*/ 891952 h 891952"/>
                <a:gd name="connsiteX5" fmla="*/ 0 w 2762515"/>
                <a:gd name="connsiteY5" fmla="*/ 27856 h 891952"/>
                <a:gd name="connsiteX0-11" fmla="*/ 0 w 2736304"/>
                <a:gd name="connsiteY0-12" fmla="*/ 0 h 864096"/>
                <a:gd name="connsiteX1-13" fmla="*/ 2736304 w 2736304"/>
                <a:gd name="connsiteY1-14" fmla="*/ 0 h 864096"/>
                <a:gd name="connsiteX2-15" fmla="*/ 2544800 w 2736304"/>
                <a:gd name="connsiteY2-16" fmla="*/ 393059 h 864096"/>
                <a:gd name="connsiteX3-17" fmla="*/ 2736304 w 2736304"/>
                <a:gd name="connsiteY3-18" fmla="*/ 864096 h 864096"/>
                <a:gd name="connsiteX4-19" fmla="*/ 0 w 2736304"/>
                <a:gd name="connsiteY4-20" fmla="*/ 864096 h 864096"/>
                <a:gd name="connsiteX5-21" fmla="*/ 0 w 2736304"/>
                <a:gd name="connsiteY5-22" fmla="*/ 0 h 864096"/>
                <a:gd name="connsiteX0-23" fmla="*/ 0 w 2736304"/>
                <a:gd name="connsiteY0-24" fmla="*/ 0 h 864096"/>
                <a:gd name="connsiteX1-25" fmla="*/ 2736304 w 2736304"/>
                <a:gd name="connsiteY1-26" fmla="*/ 0 h 864096"/>
                <a:gd name="connsiteX2-27" fmla="*/ 2544800 w 2736304"/>
                <a:gd name="connsiteY2-28" fmla="*/ 465631 h 864096"/>
                <a:gd name="connsiteX3-29" fmla="*/ 2736304 w 2736304"/>
                <a:gd name="connsiteY3-30" fmla="*/ 864096 h 864096"/>
                <a:gd name="connsiteX4-31" fmla="*/ 0 w 2736304"/>
                <a:gd name="connsiteY4-32" fmla="*/ 864096 h 864096"/>
                <a:gd name="connsiteX5-33" fmla="*/ 0 w 2736304"/>
                <a:gd name="connsiteY5-34" fmla="*/ 0 h 864096"/>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2736304" h="864096">
                  <a:moveTo>
                    <a:pt x="0" y="0"/>
                  </a:moveTo>
                  <a:lnTo>
                    <a:pt x="2736304" y="0"/>
                  </a:lnTo>
                  <a:lnTo>
                    <a:pt x="2544800" y="465631"/>
                  </a:lnTo>
                  <a:lnTo>
                    <a:pt x="2736304" y="864096"/>
                  </a:lnTo>
                  <a:lnTo>
                    <a:pt x="0" y="864096"/>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征信违约后果</a:t>
              </a:r>
            </a:p>
          </p:txBody>
        </p:sp>
        <p:sp>
          <p:nvSpPr>
            <p:cNvPr id="34" name="矩形 4"/>
            <p:cNvSpPr/>
            <p:nvPr/>
          </p:nvSpPr>
          <p:spPr>
            <a:xfrm>
              <a:off x="896" y="865"/>
              <a:ext cx="940" cy="768"/>
            </a:xfrm>
            <a:custGeom>
              <a:avLst/>
              <a:gdLst/>
              <a:ahLst/>
              <a:cxnLst/>
              <a:rect l="l" t="t" r="r" b="b"/>
              <a:pathLst>
                <a:path w="796316" h="864096">
                  <a:moveTo>
                    <a:pt x="0" y="0"/>
                  </a:moveTo>
                  <a:lnTo>
                    <a:pt x="648072" y="0"/>
                  </a:lnTo>
                  <a:lnTo>
                    <a:pt x="648072" y="328277"/>
                  </a:lnTo>
                  <a:lnTo>
                    <a:pt x="796316" y="432048"/>
                  </a:lnTo>
                  <a:lnTo>
                    <a:pt x="648072" y="535818"/>
                  </a:lnTo>
                  <a:lnTo>
                    <a:pt x="648072" y="864096"/>
                  </a:lnTo>
                  <a:lnTo>
                    <a:pt x="0" y="864096"/>
                  </a:lnTo>
                  <a:close/>
                </a:path>
              </a:pathLst>
            </a:custGeom>
            <a:solidFill>
              <a:schemeClr val="accent1">
                <a:lumMod val="75000"/>
              </a:schemeClr>
            </a:solidFill>
            <a:ln w="12700" cap="flat" cmpd="sng" algn="ctr">
              <a:noFill/>
              <a:prstDash val="solid"/>
              <a:miter lim="800000"/>
            </a:ln>
            <a:effectLst/>
          </p:spPr>
          <p:txBody>
            <a:bodyPr l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4</a:t>
              </a:r>
            </a:p>
          </p:txBody>
        </p:sp>
      </p:grpSp>
      <p:sp>
        <p:nvSpPr>
          <p:cNvPr id="3" name="文本框 2"/>
          <p:cNvSpPr txBox="1"/>
          <p:nvPr/>
        </p:nvSpPr>
        <p:spPr>
          <a:xfrm>
            <a:off x="3742055" y="1049655"/>
            <a:ext cx="309880" cy="368300"/>
          </a:xfrm>
          <a:prstGeom prst="rect">
            <a:avLst/>
          </a:prstGeom>
          <a:noFill/>
        </p:spPr>
        <p:txBody>
          <a:bodyPr wrap="none" rtlCol="0">
            <a:spAutoFit/>
          </a:bodyPr>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1"/>
          <p:cNvGrpSpPr/>
          <p:nvPr/>
        </p:nvGrpSpPr>
        <p:grpSpPr bwMode="auto">
          <a:xfrm>
            <a:off x="1065342" y="610350"/>
            <a:ext cx="6868160" cy="6081395"/>
            <a:chOff x="1690688" y="195263"/>
            <a:chExt cx="9299575" cy="7742238"/>
          </a:xfrm>
        </p:grpSpPr>
        <p:sp>
          <p:nvSpPr>
            <p:cNvPr id="40968" name="Freeform 5"/>
            <p:cNvSpPr/>
            <p:nvPr/>
          </p:nvSpPr>
          <p:spPr bwMode="auto">
            <a:xfrm>
              <a:off x="6221413" y="585788"/>
              <a:ext cx="4387850" cy="4546600"/>
            </a:xfrm>
            <a:custGeom>
              <a:avLst/>
              <a:gdLst>
                <a:gd name="T0" fmla="*/ 4387850 w 2764"/>
                <a:gd name="T1" fmla="*/ 4546600 h 2864"/>
                <a:gd name="T2" fmla="*/ 4387850 w 2764"/>
                <a:gd name="T3" fmla="*/ 0 h 2864"/>
                <a:gd name="T4" fmla="*/ 119063 w 2764"/>
                <a:gd name="T5" fmla="*/ 0 h 2864"/>
                <a:gd name="T6" fmla="*/ 0 w 2764"/>
                <a:gd name="T7" fmla="*/ 1763713 h 2864"/>
                <a:gd name="T8" fmla="*/ 119063 w 2764"/>
                <a:gd name="T9" fmla="*/ 4546600 h 2864"/>
                <a:gd name="T10" fmla="*/ 4387850 w 2764"/>
                <a:gd name="T11" fmla="*/ 4546600 h 2864"/>
                <a:gd name="T12" fmla="*/ 0 60000 65536"/>
                <a:gd name="T13" fmla="*/ 0 60000 65536"/>
                <a:gd name="T14" fmla="*/ 0 60000 65536"/>
                <a:gd name="T15" fmla="*/ 0 60000 65536"/>
                <a:gd name="T16" fmla="*/ 0 60000 65536"/>
                <a:gd name="T17" fmla="*/ 0 60000 65536"/>
                <a:gd name="T18" fmla="*/ 0 w 2764"/>
                <a:gd name="T19" fmla="*/ 0 h 2864"/>
                <a:gd name="T20" fmla="*/ 2764 w 2764"/>
                <a:gd name="T21" fmla="*/ 2864 h 2864"/>
              </a:gdLst>
              <a:ahLst/>
              <a:cxnLst>
                <a:cxn ang="T12">
                  <a:pos x="T0" y="T1"/>
                </a:cxn>
                <a:cxn ang="T13">
                  <a:pos x="T2" y="T3"/>
                </a:cxn>
                <a:cxn ang="T14">
                  <a:pos x="T4" y="T5"/>
                </a:cxn>
                <a:cxn ang="T15">
                  <a:pos x="T6" y="T7"/>
                </a:cxn>
                <a:cxn ang="T16">
                  <a:pos x="T8" y="T9"/>
                </a:cxn>
                <a:cxn ang="T17">
                  <a:pos x="T10" y="T11"/>
                </a:cxn>
              </a:cxnLst>
              <a:rect l="T18" t="T19" r="T20" b="T21"/>
              <a:pathLst>
                <a:path w="2764" h="2864">
                  <a:moveTo>
                    <a:pt x="2764" y="2864"/>
                  </a:moveTo>
                  <a:lnTo>
                    <a:pt x="2764" y="0"/>
                  </a:lnTo>
                  <a:lnTo>
                    <a:pt x="75" y="0"/>
                  </a:lnTo>
                  <a:lnTo>
                    <a:pt x="0" y="1111"/>
                  </a:lnTo>
                  <a:lnTo>
                    <a:pt x="75" y="2864"/>
                  </a:lnTo>
                  <a:lnTo>
                    <a:pt x="2764" y="2864"/>
                  </a:lnTo>
                  <a:close/>
                </a:path>
              </a:pathLst>
            </a:custGeom>
            <a:solidFill>
              <a:srgbClr val="F0F8F9"/>
            </a:solidFill>
            <a:ln w="9525">
              <a:noFill/>
              <a:miter lim="800000"/>
            </a:ln>
          </p:spPr>
          <p:txBody>
            <a:bodyPr/>
            <a:lstStyle/>
            <a:p>
              <a:endParaRPr lang="zh-CN" altLang="en-US">
                <a:latin typeface="Calibri" panose="020F0502020204030204" charset="0"/>
              </a:endParaRPr>
            </a:p>
          </p:txBody>
        </p:sp>
        <p:sp>
          <p:nvSpPr>
            <p:cNvPr id="40969" name="Rectangle 6"/>
            <p:cNvSpPr>
              <a:spLocks noChangeArrowheads="1"/>
            </p:cNvSpPr>
            <p:nvPr/>
          </p:nvSpPr>
          <p:spPr bwMode="auto">
            <a:xfrm>
              <a:off x="2071688" y="585788"/>
              <a:ext cx="4268788" cy="4546600"/>
            </a:xfrm>
            <a:prstGeom prst="rect">
              <a:avLst/>
            </a:prstGeom>
            <a:solidFill>
              <a:srgbClr val="FFFFFF"/>
            </a:solidFill>
            <a:ln w="9525">
              <a:noFill/>
              <a:miter lim="800000"/>
            </a:ln>
          </p:spPr>
          <p:txBody>
            <a:bodyPr/>
            <a:lstStyle/>
            <a:p>
              <a:endParaRPr lang="zh-CN" altLang="en-US">
                <a:latin typeface="Calibri" panose="020F0502020204030204" charset="0"/>
              </a:endParaRPr>
            </a:p>
          </p:txBody>
        </p:sp>
        <p:sp>
          <p:nvSpPr>
            <p:cNvPr id="40970" name="Freeform 7"/>
            <p:cNvSpPr/>
            <p:nvPr/>
          </p:nvSpPr>
          <p:spPr bwMode="auto">
            <a:xfrm>
              <a:off x="6221413" y="6684963"/>
              <a:ext cx="1528763" cy="950913"/>
            </a:xfrm>
            <a:custGeom>
              <a:avLst/>
              <a:gdLst>
                <a:gd name="T0" fmla="*/ 0 w 963"/>
                <a:gd name="T1" fmla="*/ 430213 h 599"/>
                <a:gd name="T2" fmla="*/ 119063 w 963"/>
                <a:gd name="T3" fmla="*/ 950913 h 599"/>
                <a:gd name="T4" fmla="*/ 1528763 w 963"/>
                <a:gd name="T5" fmla="*/ 950913 h 599"/>
                <a:gd name="T6" fmla="*/ 1098550 w 963"/>
                <a:gd name="T7" fmla="*/ 0 h 599"/>
                <a:gd name="T8" fmla="*/ 119063 w 963"/>
                <a:gd name="T9" fmla="*/ 0 h 599"/>
                <a:gd name="T10" fmla="*/ 0 w 963"/>
                <a:gd name="T11" fmla="*/ 430213 h 599"/>
                <a:gd name="T12" fmla="*/ 0 60000 65536"/>
                <a:gd name="T13" fmla="*/ 0 60000 65536"/>
                <a:gd name="T14" fmla="*/ 0 60000 65536"/>
                <a:gd name="T15" fmla="*/ 0 60000 65536"/>
                <a:gd name="T16" fmla="*/ 0 60000 65536"/>
                <a:gd name="T17" fmla="*/ 0 60000 65536"/>
                <a:gd name="T18" fmla="*/ 0 w 963"/>
                <a:gd name="T19" fmla="*/ 0 h 599"/>
                <a:gd name="T20" fmla="*/ 963 w 963"/>
                <a:gd name="T21" fmla="*/ 599 h 599"/>
              </a:gdLst>
              <a:ahLst/>
              <a:cxnLst>
                <a:cxn ang="T12">
                  <a:pos x="T0" y="T1"/>
                </a:cxn>
                <a:cxn ang="T13">
                  <a:pos x="T2" y="T3"/>
                </a:cxn>
                <a:cxn ang="T14">
                  <a:pos x="T4" y="T5"/>
                </a:cxn>
                <a:cxn ang="T15">
                  <a:pos x="T6" y="T7"/>
                </a:cxn>
                <a:cxn ang="T16">
                  <a:pos x="T8" y="T9"/>
                </a:cxn>
                <a:cxn ang="T17">
                  <a:pos x="T10" y="T11"/>
                </a:cxn>
              </a:cxnLst>
              <a:rect l="T18" t="T19" r="T20" b="T21"/>
              <a:pathLst>
                <a:path w="963" h="599">
                  <a:moveTo>
                    <a:pt x="0" y="271"/>
                  </a:moveTo>
                  <a:lnTo>
                    <a:pt x="75" y="599"/>
                  </a:lnTo>
                  <a:lnTo>
                    <a:pt x="963" y="599"/>
                  </a:lnTo>
                  <a:lnTo>
                    <a:pt x="692" y="0"/>
                  </a:lnTo>
                  <a:lnTo>
                    <a:pt x="75" y="0"/>
                  </a:lnTo>
                  <a:lnTo>
                    <a:pt x="0" y="271"/>
                  </a:lnTo>
                  <a:close/>
                </a:path>
              </a:pathLst>
            </a:custGeom>
            <a:solidFill>
              <a:srgbClr val="3C5568"/>
            </a:solidFill>
            <a:ln w="9525">
              <a:noFill/>
              <a:miter lim="800000"/>
            </a:ln>
          </p:spPr>
          <p:txBody>
            <a:bodyPr/>
            <a:lstStyle/>
            <a:p>
              <a:endParaRPr lang="zh-CN" altLang="en-US">
                <a:latin typeface="Calibri" panose="020F0502020204030204" charset="0"/>
              </a:endParaRPr>
            </a:p>
          </p:txBody>
        </p:sp>
        <p:sp>
          <p:nvSpPr>
            <p:cNvPr id="40971" name="Freeform 8"/>
            <p:cNvSpPr/>
            <p:nvPr/>
          </p:nvSpPr>
          <p:spPr bwMode="auto">
            <a:xfrm>
              <a:off x="4930776" y="6684963"/>
              <a:ext cx="1409700" cy="950913"/>
            </a:xfrm>
            <a:custGeom>
              <a:avLst/>
              <a:gdLst>
                <a:gd name="T0" fmla="*/ 1409700 w 888"/>
                <a:gd name="T1" fmla="*/ 0 h 599"/>
                <a:gd name="T2" fmla="*/ 430213 w 888"/>
                <a:gd name="T3" fmla="*/ 0 h 599"/>
                <a:gd name="T4" fmla="*/ 0 w 888"/>
                <a:gd name="T5" fmla="*/ 950913 h 599"/>
                <a:gd name="T6" fmla="*/ 1409700 w 888"/>
                <a:gd name="T7" fmla="*/ 950913 h 599"/>
                <a:gd name="T8" fmla="*/ 1409700 w 888"/>
                <a:gd name="T9" fmla="*/ 0 h 599"/>
                <a:gd name="T10" fmla="*/ 0 60000 65536"/>
                <a:gd name="T11" fmla="*/ 0 60000 65536"/>
                <a:gd name="T12" fmla="*/ 0 60000 65536"/>
                <a:gd name="T13" fmla="*/ 0 60000 65536"/>
                <a:gd name="T14" fmla="*/ 0 60000 65536"/>
                <a:gd name="T15" fmla="*/ 0 w 888"/>
                <a:gd name="T16" fmla="*/ 0 h 599"/>
                <a:gd name="T17" fmla="*/ 888 w 888"/>
                <a:gd name="T18" fmla="*/ 599 h 599"/>
              </a:gdLst>
              <a:ahLst/>
              <a:cxnLst>
                <a:cxn ang="T10">
                  <a:pos x="T0" y="T1"/>
                </a:cxn>
                <a:cxn ang="T11">
                  <a:pos x="T2" y="T3"/>
                </a:cxn>
                <a:cxn ang="T12">
                  <a:pos x="T4" y="T5"/>
                </a:cxn>
                <a:cxn ang="T13">
                  <a:pos x="T6" y="T7"/>
                </a:cxn>
                <a:cxn ang="T14">
                  <a:pos x="T8" y="T9"/>
                </a:cxn>
              </a:cxnLst>
              <a:rect l="T15" t="T16" r="T17" b="T18"/>
              <a:pathLst>
                <a:path w="888" h="599">
                  <a:moveTo>
                    <a:pt x="888" y="0"/>
                  </a:moveTo>
                  <a:lnTo>
                    <a:pt x="271" y="0"/>
                  </a:lnTo>
                  <a:lnTo>
                    <a:pt x="0" y="599"/>
                  </a:lnTo>
                  <a:lnTo>
                    <a:pt x="888" y="599"/>
                  </a:lnTo>
                  <a:lnTo>
                    <a:pt x="888" y="0"/>
                  </a:lnTo>
                  <a:close/>
                </a:path>
              </a:pathLst>
            </a:custGeom>
            <a:solidFill>
              <a:srgbClr val="4E6F83"/>
            </a:solidFill>
            <a:ln w="9525">
              <a:noFill/>
              <a:miter lim="800000"/>
            </a:ln>
          </p:spPr>
          <p:txBody>
            <a:bodyPr/>
            <a:lstStyle/>
            <a:p>
              <a:endParaRPr lang="zh-CN" altLang="en-US">
                <a:latin typeface="Calibri" panose="020F0502020204030204" charset="0"/>
              </a:endParaRPr>
            </a:p>
          </p:txBody>
        </p:sp>
        <p:sp>
          <p:nvSpPr>
            <p:cNvPr id="40972" name="Freeform 9"/>
            <p:cNvSpPr/>
            <p:nvPr/>
          </p:nvSpPr>
          <p:spPr bwMode="auto">
            <a:xfrm>
              <a:off x="6221413" y="5513388"/>
              <a:ext cx="4768850" cy="1171575"/>
            </a:xfrm>
            <a:custGeom>
              <a:avLst/>
              <a:gdLst>
                <a:gd name="T0" fmla="*/ 119971 w 477"/>
                <a:gd name="T1" fmla="*/ 0 h 117"/>
                <a:gd name="T2" fmla="*/ 0 w 477"/>
                <a:gd name="T3" fmla="*/ 590794 h 117"/>
                <a:gd name="T4" fmla="*/ 119971 w 477"/>
                <a:gd name="T5" fmla="*/ 1171575 h 117"/>
                <a:gd name="T6" fmla="*/ 4588893 w 477"/>
                <a:gd name="T7" fmla="*/ 1171575 h 117"/>
                <a:gd name="T8" fmla="*/ 4768850 w 477"/>
                <a:gd name="T9" fmla="*/ 991333 h 117"/>
                <a:gd name="T10" fmla="*/ 4768850 w 477"/>
                <a:gd name="T11" fmla="*/ 0 h 117"/>
                <a:gd name="T12" fmla="*/ 119971 w 477"/>
                <a:gd name="T13" fmla="*/ 0 h 117"/>
                <a:gd name="T14" fmla="*/ 0 60000 65536"/>
                <a:gd name="T15" fmla="*/ 0 60000 65536"/>
                <a:gd name="T16" fmla="*/ 0 60000 65536"/>
                <a:gd name="T17" fmla="*/ 0 60000 65536"/>
                <a:gd name="T18" fmla="*/ 0 60000 65536"/>
                <a:gd name="T19" fmla="*/ 0 60000 65536"/>
                <a:gd name="T20" fmla="*/ 0 60000 65536"/>
                <a:gd name="T21" fmla="*/ 0 w 477"/>
                <a:gd name="T22" fmla="*/ 0 h 117"/>
                <a:gd name="T23" fmla="*/ 477 w 47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7" h="117">
                  <a:moveTo>
                    <a:pt x="12" y="0"/>
                  </a:moveTo>
                  <a:cubicBezTo>
                    <a:pt x="0" y="59"/>
                    <a:pt x="0" y="59"/>
                    <a:pt x="0" y="59"/>
                  </a:cubicBezTo>
                  <a:cubicBezTo>
                    <a:pt x="12" y="117"/>
                    <a:pt x="12" y="117"/>
                    <a:pt x="12" y="117"/>
                  </a:cubicBezTo>
                  <a:cubicBezTo>
                    <a:pt x="459" y="117"/>
                    <a:pt x="459" y="117"/>
                    <a:pt x="459" y="117"/>
                  </a:cubicBezTo>
                  <a:cubicBezTo>
                    <a:pt x="469" y="117"/>
                    <a:pt x="477" y="109"/>
                    <a:pt x="477" y="99"/>
                  </a:cubicBezTo>
                  <a:cubicBezTo>
                    <a:pt x="477" y="0"/>
                    <a:pt x="477" y="0"/>
                    <a:pt x="477" y="0"/>
                  </a:cubicBezTo>
                  <a:lnTo>
                    <a:pt x="12" y="0"/>
                  </a:lnTo>
                  <a:close/>
                </a:path>
              </a:pathLst>
            </a:custGeom>
            <a:solidFill>
              <a:srgbClr val="71A5A8"/>
            </a:solidFill>
            <a:ln w="9525">
              <a:noFill/>
              <a:miter lim="800000"/>
            </a:ln>
          </p:spPr>
          <p:txBody>
            <a:bodyPr/>
            <a:lstStyle/>
            <a:p>
              <a:endParaRPr lang="zh-CN" altLang="en-US">
                <a:latin typeface="Calibri" panose="020F0502020204030204" charset="0"/>
              </a:endParaRPr>
            </a:p>
          </p:txBody>
        </p:sp>
        <p:sp>
          <p:nvSpPr>
            <p:cNvPr id="4" name="Freeform 10"/>
            <p:cNvSpPr/>
            <p:nvPr/>
          </p:nvSpPr>
          <p:spPr bwMode="auto">
            <a:xfrm>
              <a:off x="1690688" y="5513388"/>
              <a:ext cx="4649788" cy="1171575"/>
            </a:xfrm>
            <a:custGeom>
              <a:avLst/>
              <a:gdLst>
                <a:gd name="T0" fmla="*/ 0 w 465"/>
                <a:gd name="T1" fmla="*/ 0 h 117"/>
                <a:gd name="T2" fmla="*/ 0 w 465"/>
                <a:gd name="T3" fmla="*/ 991333 h 117"/>
                <a:gd name="T4" fmla="*/ 179992 w 465"/>
                <a:gd name="T5" fmla="*/ 1171575 h 117"/>
                <a:gd name="T6" fmla="*/ 4649788 w 465"/>
                <a:gd name="T7" fmla="*/ 1171575 h 117"/>
                <a:gd name="T8" fmla="*/ 4649788 w 465"/>
                <a:gd name="T9" fmla="*/ 0 h 117"/>
                <a:gd name="T10" fmla="*/ 0 w 465"/>
                <a:gd name="T11" fmla="*/ 0 h 117"/>
                <a:gd name="T12" fmla="*/ 0 60000 65536"/>
                <a:gd name="T13" fmla="*/ 0 60000 65536"/>
                <a:gd name="T14" fmla="*/ 0 60000 65536"/>
                <a:gd name="T15" fmla="*/ 0 60000 65536"/>
                <a:gd name="T16" fmla="*/ 0 60000 65536"/>
                <a:gd name="T17" fmla="*/ 0 60000 65536"/>
                <a:gd name="T18" fmla="*/ 0 w 465"/>
                <a:gd name="T19" fmla="*/ 0 h 117"/>
                <a:gd name="T20" fmla="*/ 465 w 465"/>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465" h="117">
                  <a:moveTo>
                    <a:pt x="0" y="0"/>
                  </a:moveTo>
                  <a:cubicBezTo>
                    <a:pt x="0" y="99"/>
                    <a:pt x="0" y="99"/>
                    <a:pt x="0" y="99"/>
                  </a:cubicBezTo>
                  <a:cubicBezTo>
                    <a:pt x="0" y="109"/>
                    <a:pt x="8" y="117"/>
                    <a:pt x="18" y="117"/>
                  </a:cubicBezTo>
                  <a:cubicBezTo>
                    <a:pt x="465" y="117"/>
                    <a:pt x="465" y="117"/>
                    <a:pt x="465" y="117"/>
                  </a:cubicBezTo>
                  <a:cubicBezTo>
                    <a:pt x="465" y="0"/>
                    <a:pt x="465" y="0"/>
                    <a:pt x="465" y="0"/>
                  </a:cubicBezTo>
                  <a:lnTo>
                    <a:pt x="0" y="0"/>
                  </a:lnTo>
                  <a:close/>
                </a:path>
              </a:pathLst>
            </a:custGeom>
            <a:solidFill>
              <a:srgbClr val="7FB4BA"/>
            </a:solidFill>
            <a:ln w="9525">
              <a:noFill/>
              <a:miter lim="800000"/>
            </a:ln>
          </p:spPr>
          <p:txBody>
            <a:bodyPr/>
            <a:lstStyle/>
            <a:p>
              <a:endParaRPr lang="zh-CN" altLang="en-US">
                <a:latin typeface="Calibri" panose="020F0502020204030204" charset="0"/>
              </a:endParaRPr>
            </a:p>
          </p:txBody>
        </p:sp>
        <p:sp>
          <p:nvSpPr>
            <p:cNvPr id="40974" name="Freeform 11"/>
            <p:cNvSpPr/>
            <p:nvPr/>
          </p:nvSpPr>
          <p:spPr bwMode="auto">
            <a:xfrm>
              <a:off x="6221413" y="195263"/>
              <a:ext cx="4768850" cy="5318125"/>
            </a:xfrm>
            <a:custGeom>
              <a:avLst/>
              <a:gdLst>
                <a:gd name="T0" fmla="*/ 4518910 w 477"/>
                <a:gd name="T1" fmla="*/ 0 h 531"/>
                <a:gd name="T2" fmla="*/ 119971 w 477"/>
                <a:gd name="T3" fmla="*/ 0 h 531"/>
                <a:gd name="T4" fmla="*/ 119971 w 477"/>
                <a:gd name="T5" fmla="*/ 80122 h 531"/>
                <a:gd name="T6" fmla="*/ 219947 w 477"/>
                <a:gd name="T7" fmla="*/ 180275 h 531"/>
                <a:gd name="T8" fmla="*/ 209949 w 477"/>
                <a:gd name="T9" fmla="*/ 210321 h 531"/>
                <a:gd name="T10" fmla="*/ 119971 w 477"/>
                <a:gd name="T11" fmla="*/ 280428 h 531"/>
                <a:gd name="T12" fmla="*/ 119971 w 477"/>
                <a:gd name="T13" fmla="*/ 390597 h 531"/>
                <a:gd name="T14" fmla="*/ 4388942 w 477"/>
                <a:gd name="T15" fmla="*/ 390597 h 531"/>
                <a:gd name="T16" fmla="*/ 4388942 w 477"/>
                <a:gd name="T17" fmla="*/ 4937543 h 531"/>
                <a:gd name="T18" fmla="*/ 119971 w 477"/>
                <a:gd name="T19" fmla="*/ 4937543 h 531"/>
                <a:gd name="T20" fmla="*/ 0 w 477"/>
                <a:gd name="T21" fmla="*/ 5137850 h 531"/>
                <a:gd name="T22" fmla="*/ 119971 w 477"/>
                <a:gd name="T23" fmla="*/ 5318125 h 531"/>
                <a:gd name="T24" fmla="*/ 4768850 w 477"/>
                <a:gd name="T25" fmla="*/ 5318125 h 531"/>
                <a:gd name="T26" fmla="*/ 4768850 w 477"/>
                <a:gd name="T27" fmla="*/ 250382 h 531"/>
                <a:gd name="T28" fmla="*/ 4518910 w 477"/>
                <a:gd name="T29" fmla="*/ 0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7"/>
                <a:gd name="T46" fmla="*/ 0 h 531"/>
                <a:gd name="T47" fmla="*/ 477 w 477"/>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7" h="531">
                  <a:moveTo>
                    <a:pt x="452" y="0"/>
                  </a:moveTo>
                  <a:cubicBezTo>
                    <a:pt x="12" y="0"/>
                    <a:pt x="12" y="0"/>
                    <a:pt x="12" y="0"/>
                  </a:cubicBezTo>
                  <a:cubicBezTo>
                    <a:pt x="12" y="8"/>
                    <a:pt x="12" y="8"/>
                    <a:pt x="12" y="8"/>
                  </a:cubicBezTo>
                  <a:cubicBezTo>
                    <a:pt x="17" y="8"/>
                    <a:pt x="22" y="13"/>
                    <a:pt x="22" y="18"/>
                  </a:cubicBezTo>
                  <a:cubicBezTo>
                    <a:pt x="22" y="19"/>
                    <a:pt x="21" y="20"/>
                    <a:pt x="21" y="21"/>
                  </a:cubicBezTo>
                  <a:cubicBezTo>
                    <a:pt x="20" y="25"/>
                    <a:pt x="16" y="28"/>
                    <a:pt x="12" y="28"/>
                  </a:cubicBezTo>
                  <a:cubicBezTo>
                    <a:pt x="12" y="39"/>
                    <a:pt x="12" y="39"/>
                    <a:pt x="12" y="39"/>
                  </a:cubicBezTo>
                  <a:cubicBezTo>
                    <a:pt x="439" y="39"/>
                    <a:pt x="439" y="39"/>
                    <a:pt x="439" y="39"/>
                  </a:cubicBezTo>
                  <a:cubicBezTo>
                    <a:pt x="439" y="493"/>
                    <a:pt x="439" y="493"/>
                    <a:pt x="439" y="493"/>
                  </a:cubicBezTo>
                  <a:cubicBezTo>
                    <a:pt x="12" y="493"/>
                    <a:pt x="12" y="493"/>
                    <a:pt x="12" y="493"/>
                  </a:cubicBezTo>
                  <a:cubicBezTo>
                    <a:pt x="0" y="513"/>
                    <a:pt x="0" y="513"/>
                    <a:pt x="0" y="513"/>
                  </a:cubicBezTo>
                  <a:cubicBezTo>
                    <a:pt x="12" y="531"/>
                    <a:pt x="12" y="531"/>
                    <a:pt x="12" y="531"/>
                  </a:cubicBezTo>
                  <a:cubicBezTo>
                    <a:pt x="477" y="531"/>
                    <a:pt x="477" y="531"/>
                    <a:pt x="477" y="531"/>
                  </a:cubicBezTo>
                  <a:cubicBezTo>
                    <a:pt x="477" y="25"/>
                    <a:pt x="477" y="25"/>
                    <a:pt x="477" y="25"/>
                  </a:cubicBezTo>
                  <a:cubicBezTo>
                    <a:pt x="477" y="11"/>
                    <a:pt x="466" y="0"/>
                    <a:pt x="452" y="0"/>
                  </a:cubicBezTo>
                  <a:close/>
                </a:path>
              </a:pathLst>
            </a:custGeom>
            <a:solidFill>
              <a:srgbClr val="3C5568"/>
            </a:solidFill>
            <a:ln w="9525">
              <a:noFill/>
              <a:miter lim="800000"/>
            </a:ln>
          </p:spPr>
          <p:txBody>
            <a:bodyPr/>
            <a:lstStyle/>
            <a:p>
              <a:endParaRPr lang="zh-CN" altLang="en-US">
                <a:latin typeface="Calibri" panose="020F0502020204030204" charset="0"/>
              </a:endParaRPr>
            </a:p>
          </p:txBody>
        </p:sp>
        <p:sp>
          <p:nvSpPr>
            <p:cNvPr id="40975" name="Freeform 12"/>
            <p:cNvSpPr/>
            <p:nvPr/>
          </p:nvSpPr>
          <p:spPr bwMode="auto">
            <a:xfrm>
              <a:off x="1690688" y="195263"/>
              <a:ext cx="4649788" cy="5318125"/>
            </a:xfrm>
            <a:custGeom>
              <a:avLst/>
              <a:gdLst>
                <a:gd name="T0" fmla="*/ 4649788 w 465"/>
                <a:gd name="T1" fmla="*/ 80122 h 531"/>
                <a:gd name="T2" fmla="*/ 4649788 w 465"/>
                <a:gd name="T3" fmla="*/ 0 h 531"/>
                <a:gd name="T4" fmla="*/ 249989 w 465"/>
                <a:gd name="T5" fmla="*/ 0 h 531"/>
                <a:gd name="T6" fmla="*/ 0 w 465"/>
                <a:gd name="T7" fmla="*/ 250382 h 531"/>
                <a:gd name="T8" fmla="*/ 0 w 465"/>
                <a:gd name="T9" fmla="*/ 5318125 h 531"/>
                <a:gd name="T10" fmla="*/ 4649788 w 465"/>
                <a:gd name="T11" fmla="*/ 5318125 h 531"/>
                <a:gd name="T12" fmla="*/ 4649788 w 465"/>
                <a:gd name="T13" fmla="*/ 4937543 h 531"/>
                <a:gd name="T14" fmla="*/ 379983 w 465"/>
                <a:gd name="T15" fmla="*/ 4937543 h 531"/>
                <a:gd name="T16" fmla="*/ 379983 w 465"/>
                <a:gd name="T17" fmla="*/ 390597 h 531"/>
                <a:gd name="T18" fmla="*/ 4649788 w 465"/>
                <a:gd name="T19" fmla="*/ 390597 h 531"/>
                <a:gd name="T20" fmla="*/ 4649788 w 465"/>
                <a:gd name="T21" fmla="*/ 280428 h 531"/>
                <a:gd name="T22" fmla="*/ 4559792 w 465"/>
                <a:gd name="T23" fmla="*/ 210321 h 531"/>
                <a:gd name="T24" fmla="*/ 4549793 w 465"/>
                <a:gd name="T25" fmla="*/ 180275 h 531"/>
                <a:gd name="T26" fmla="*/ 4649788 w 465"/>
                <a:gd name="T27" fmla="*/ 80122 h 5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5"/>
                <a:gd name="T43" fmla="*/ 0 h 531"/>
                <a:gd name="T44" fmla="*/ 465 w 465"/>
                <a:gd name="T45" fmla="*/ 531 h 5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5" h="531">
                  <a:moveTo>
                    <a:pt x="465" y="8"/>
                  </a:moveTo>
                  <a:cubicBezTo>
                    <a:pt x="465" y="0"/>
                    <a:pt x="465" y="0"/>
                    <a:pt x="465" y="0"/>
                  </a:cubicBezTo>
                  <a:cubicBezTo>
                    <a:pt x="25" y="0"/>
                    <a:pt x="25" y="0"/>
                    <a:pt x="25" y="0"/>
                  </a:cubicBezTo>
                  <a:cubicBezTo>
                    <a:pt x="11" y="0"/>
                    <a:pt x="0" y="11"/>
                    <a:pt x="0" y="25"/>
                  </a:cubicBezTo>
                  <a:cubicBezTo>
                    <a:pt x="0" y="531"/>
                    <a:pt x="0" y="531"/>
                    <a:pt x="0" y="531"/>
                  </a:cubicBezTo>
                  <a:cubicBezTo>
                    <a:pt x="465" y="531"/>
                    <a:pt x="465" y="531"/>
                    <a:pt x="465" y="531"/>
                  </a:cubicBezTo>
                  <a:cubicBezTo>
                    <a:pt x="465" y="493"/>
                    <a:pt x="465" y="493"/>
                    <a:pt x="465" y="493"/>
                  </a:cubicBezTo>
                  <a:cubicBezTo>
                    <a:pt x="38" y="493"/>
                    <a:pt x="38" y="493"/>
                    <a:pt x="38" y="493"/>
                  </a:cubicBezTo>
                  <a:cubicBezTo>
                    <a:pt x="38" y="39"/>
                    <a:pt x="38" y="39"/>
                    <a:pt x="38" y="39"/>
                  </a:cubicBezTo>
                  <a:cubicBezTo>
                    <a:pt x="465" y="39"/>
                    <a:pt x="465" y="39"/>
                    <a:pt x="465" y="39"/>
                  </a:cubicBezTo>
                  <a:cubicBezTo>
                    <a:pt x="465" y="28"/>
                    <a:pt x="465" y="28"/>
                    <a:pt x="465" y="28"/>
                  </a:cubicBezTo>
                  <a:cubicBezTo>
                    <a:pt x="461" y="28"/>
                    <a:pt x="457" y="25"/>
                    <a:pt x="456" y="21"/>
                  </a:cubicBezTo>
                  <a:cubicBezTo>
                    <a:pt x="456" y="20"/>
                    <a:pt x="455" y="19"/>
                    <a:pt x="455" y="18"/>
                  </a:cubicBezTo>
                  <a:cubicBezTo>
                    <a:pt x="455" y="13"/>
                    <a:pt x="460" y="8"/>
                    <a:pt x="465" y="8"/>
                  </a:cubicBezTo>
                  <a:close/>
                </a:path>
              </a:pathLst>
            </a:custGeom>
            <a:solidFill>
              <a:srgbClr val="4E6F83"/>
            </a:solidFill>
            <a:ln w="9525">
              <a:noFill/>
              <a:miter lim="800000"/>
            </a:ln>
          </p:spPr>
          <p:txBody>
            <a:bodyPr/>
            <a:lstStyle/>
            <a:p>
              <a:endParaRPr lang="zh-CN" altLang="en-US">
                <a:latin typeface="Calibri" panose="020F0502020204030204" charset="0"/>
              </a:endParaRPr>
            </a:p>
          </p:txBody>
        </p:sp>
        <p:sp>
          <p:nvSpPr>
            <p:cNvPr id="40976" name="Freeform 13"/>
            <p:cNvSpPr/>
            <p:nvPr/>
          </p:nvSpPr>
          <p:spPr bwMode="auto">
            <a:xfrm>
              <a:off x="6221413" y="7635876"/>
              <a:ext cx="1858963" cy="301625"/>
            </a:xfrm>
            <a:custGeom>
              <a:avLst/>
              <a:gdLst>
                <a:gd name="T0" fmla="*/ 1749024 w 186"/>
                <a:gd name="T1" fmla="*/ 0 h 30"/>
                <a:gd name="T2" fmla="*/ 119933 w 186"/>
                <a:gd name="T3" fmla="*/ 0 h 30"/>
                <a:gd name="T4" fmla="*/ 0 w 186"/>
                <a:gd name="T5" fmla="*/ 150813 h 30"/>
                <a:gd name="T6" fmla="*/ 119933 w 186"/>
                <a:gd name="T7" fmla="*/ 301625 h 30"/>
                <a:gd name="T8" fmla="*/ 1749024 w 186"/>
                <a:gd name="T9" fmla="*/ 301625 h 30"/>
                <a:gd name="T10" fmla="*/ 1858963 w 186"/>
                <a:gd name="T11" fmla="*/ 150813 h 30"/>
                <a:gd name="T12" fmla="*/ 1749024 w 186"/>
                <a:gd name="T13" fmla="*/ 0 h 30"/>
                <a:gd name="T14" fmla="*/ 0 60000 65536"/>
                <a:gd name="T15" fmla="*/ 0 60000 65536"/>
                <a:gd name="T16" fmla="*/ 0 60000 65536"/>
                <a:gd name="T17" fmla="*/ 0 60000 65536"/>
                <a:gd name="T18" fmla="*/ 0 60000 65536"/>
                <a:gd name="T19" fmla="*/ 0 60000 65536"/>
                <a:gd name="T20" fmla="*/ 0 60000 65536"/>
                <a:gd name="T21" fmla="*/ 0 w 186"/>
                <a:gd name="T22" fmla="*/ 0 h 30"/>
                <a:gd name="T23" fmla="*/ 186 w 186"/>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 h="30">
                  <a:moveTo>
                    <a:pt x="175" y="0"/>
                  </a:moveTo>
                  <a:cubicBezTo>
                    <a:pt x="12" y="0"/>
                    <a:pt x="12" y="0"/>
                    <a:pt x="12" y="0"/>
                  </a:cubicBezTo>
                  <a:cubicBezTo>
                    <a:pt x="0" y="15"/>
                    <a:pt x="0" y="15"/>
                    <a:pt x="0" y="15"/>
                  </a:cubicBezTo>
                  <a:cubicBezTo>
                    <a:pt x="12" y="30"/>
                    <a:pt x="12" y="30"/>
                    <a:pt x="12" y="30"/>
                  </a:cubicBezTo>
                  <a:cubicBezTo>
                    <a:pt x="175" y="30"/>
                    <a:pt x="175" y="30"/>
                    <a:pt x="175" y="30"/>
                  </a:cubicBezTo>
                  <a:cubicBezTo>
                    <a:pt x="181" y="30"/>
                    <a:pt x="186" y="23"/>
                    <a:pt x="186" y="15"/>
                  </a:cubicBezTo>
                  <a:cubicBezTo>
                    <a:pt x="186" y="7"/>
                    <a:pt x="181" y="0"/>
                    <a:pt x="175" y="0"/>
                  </a:cubicBezTo>
                  <a:close/>
                </a:path>
              </a:pathLst>
            </a:custGeom>
            <a:solidFill>
              <a:srgbClr val="71A5A8"/>
            </a:solidFill>
            <a:ln w="9525">
              <a:noFill/>
              <a:miter lim="800000"/>
            </a:ln>
          </p:spPr>
          <p:txBody>
            <a:bodyPr/>
            <a:lstStyle/>
            <a:p>
              <a:endParaRPr lang="zh-CN" altLang="en-US">
                <a:latin typeface="Calibri" panose="020F0502020204030204" charset="0"/>
              </a:endParaRPr>
            </a:p>
          </p:txBody>
        </p:sp>
        <p:sp>
          <p:nvSpPr>
            <p:cNvPr id="40977" name="Freeform 14"/>
            <p:cNvSpPr/>
            <p:nvPr/>
          </p:nvSpPr>
          <p:spPr bwMode="auto">
            <a:xfrm>
              <a:off x="4600576" y="7635876"/>
              <a:ext cx="1739900" cy="301625"/>
            </a:xfrm>
            <a:custGeom>
              <a:avLst/>
              <a:gdLst>
                <a:gd name="T0" fmla="*/ 109994 w 174"/>
                <a:gd name="T1" fmla="*/ 0 h 30"/>
                <a:gd name="T2" fmla="*/ 0 w 174"/>
                <a:gd name="T3" fmla="*/ 150813 h 30"/>
                <a:gd name="T4" fmla="*/ 109994 w 174"/>
                <a:gd name="T5" fmla="*/ 301625 h 30"/>
                <a:gd name="T6" fmla="*/ 1739900 w 174"/>
                <a:gd name="T7" fmla="*/ 301625 h 30"/>
                <a:gd name="T8" fmla="*/ 1739900 w 174"/>
                <a:gd name="T9" fmla="*/ 0 h 30"/>
                <a:gd name="T10" fmla="*/ 109994 w 174"/>
                <a:gd name="T11" fmla="*/ 0 h 30"/>
                <a:gd name="T12" fmla="*/ 0 60000 65536"/>
                <a:gd name="T13" fmla="*/ 0 60000 65536"/>
                <a:gd name="T14" fmla="*/ 0 60000 65536"/>
                <a:gd name="T15" fmla="*/ 0 60000 65536"/>
                <a:gd name="T16" fmla="*/ 0 60000 65536"/>
                <a:gd name="T17" fmla="*/ 0 60000 65536"/>
                <a:gd name="T18" fmla="*/ 0 w 174"/>
                <a:gd name="T19" fmla="*/ 0 h 30"/>
                <a:gd name="T20" fmla="*/ 174 w 17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4" h="30">
                  <a:moveTo>
                    <a:pt x="11" y="0"/>
                  </a:moveTo>
                  <a:cubicBezTo>
                    <a:pt x="5" y="0"/>
                    <a:pt x="0" y="7"/>
                    <a:pt x="0" y="15"/>
                  </a:cubicBezTo>
                  <a:cubicBezTo>
                    <a:pt x="0" y="23"/>
                    <a:pt x="5" y="30"/>
                    <a:pt x="11" y="30"/>
                  </a:cubicBezTo>
                  <a:cubicBezTo>
                    <a:pt x="174" y="30"/>
                    <a:pt x="174" y="30"/>
                    <a:pt x="174" y="30"/>
                  </a:cubicBezTo>
                  <a:cubicBezTo>
                    <a:pt x="174" y="0"/>
                    <a:pt x="174" y="0"/>
                    <a:pt x="174" y="0"/>
                  </a:cubicBezTo>
                  <a:lnTo>
                    <a:pt x="11" y="0"/>
                  </a:lnTo>
                  <a:close/>
                </a:path>
              </a:pathLst>
            </a:custGeom>
            <a:solidFill>
              <a:srgbClr val="7FB4BA"/>
            </a:solidFill>
            <a:ln w="9525">
              <a:noFill/>
              <a:miter lim="800000"/>
            </a:ln>
          </p:spPr>
          <p:txBody>
            <a:bodyPr/>
            <a:lstStyle/>
            <a:p>
              <a:endParaRPr lang="zh-CN" altLang="en-US">
                <a:latin typeface="Calibri" panose="020F0502020204030204" charset="0"/>
              </a:endParaRPr>
            </a:p>
          </p:txBody>
        </p:sp>
        <p:sp>
          <p:nvSpPr>
            <p:cNvPr id="40978" name="Freeform 15"/>
            <p:cNvSpPr/>
            <p:nvPr/>
          </p:nvSpPr>
          <p:spPr bwMode="auto">
            <a:xfrm>
              <a:off x="6240463" y="276226"/>
              <a:ext cx="100013" cy="200025"/>
            </a:xfrm>
            <a:custGeom>
              <a:avLst/>
              <a:gdLst>
                <a:gd name="T0" fmla="*/ 0 w 10"/>
                <a:gd name="T1" fmla="*/ 100013 h 20"/>
                <a:gd name="T2" fmla="*/ 10001 w 10"/>
                <a:gd name="T3" fmla="*/ 130016 h 20"/>
                <a:gd name="T4" fmla="*/ 100013 w 10"/>
                <a:gd name="T5" fmla="*/ 200025 h 20"/>
                <a:gd name="T6" fmla="*/ 100013 w 10"/>
                <a:gd name="T7" fmla="*/ 0 h 20"/>
                <a:gd name="T8" fmla="*/ 0 w 10"/>
                <a:gd name="T9" fmla="*/ 100013 h 20"/>
                <a:gd name="T10" fmla="*/ 0 60000 65536"/>
                <a:gd name="T11" fmla="*/ 0 60000 65536"/>
                <a:gd name="T12" fmla="*/ 0 60000 65536"/>
                <a:gd name="T13" fmla="*/ 0 60000 65536"/>
                <a:gd name="T14" fmla="*/ 0 60000 65536"/>
                <a:gd name="T15" fmla="*/ 0 w 10"/>
                <a:gd name="T16" fmla="*/ 0 h 20"/>
                <a:gd name="T17" fmla="*/ 10 w 10"/>
                <a:gd name="T18" fmla="*/ 20 h 20"/>
              </a:gdLst>
              <a:ahLst/>
              <a:cxnLst>
                <a:cxn ang="T10">
                  <a:pos x="T0" y="T1"/>
                </a:cxn>
                <a:cxn ang="T11">
                  <a:pos x="T2" y="T3"/>
                </a:cxn>
                <a:cxn ang="T12">
                  <a:pos x="T4" y="T5"/>
                </a:cxn>
                <a:cxn ang="T13">
                  <a:pos x="T6" y="T7"/>
                </a:cxn>
                <a:cxn ang="T14">
                  <a:pos x="T8" y="T9"/>
                </a:cxn>
              </a:cxnLst>
              <a:rect l="T15" t="T16" r="T17" b="T18"/>
              <a:pathLst>
                <a:path w="10" h="20">
                  <a:moveTo>
                    <a:pt x="0" y="10"/>
                  </a:moveTo>
                  <a:cubicBezTo>
                    <a:pt x="0" y="11"/>
                    <a:pt x="1" y="12"/>
                    <a:pt x="1" y="13"/>
                  </a:cubicBezTo>
                  <a:cubicBezTo>
                    <a:pt x="2" y="17"/>
                    <a:pt x="6" y="20"/>
                    <a:pt x="10" y="20"/>
                  </a:cubicBezTo>
                  <a:cubicBezTo>
                    <a:pt x="10" y="0"/>
                    <a:pt x="10" y="0"/>
                    <a:pt x="10" y="0"/>
                  </a:cubicBezTo>
                  <a:cubicBezTo>
                    <a:pt x="5" y="0"/>
                    <a:pt x="0" y="5"/>
                    <a:pt x="0" y="10"/>
                  </a:cubicBezTo>
                  <a:close/>
                </a:path>
              </a:pathLst>
            </a:custGeom>
            <a:solidFill>
              <a:srgbClr val="7FB4BA"/>
            </a:solidFill>
            <a:ln w="9525">
              <a:noFill/>
              <a:miter lim="800000"/>
            </a:ln>
          </p:spPr>
          <p:txBody>
            <a:bodyPr/>
            <a:lstStyle/>
            <a:p>
              <a:endParaRPr lang="zh-CN" altLang="en-US">
                <a:latin typeface="Calibri" panose="020F0502020204030204" charset="0"/>
              </a:endParaRPr>
            </a:p>
          </p:txBody>
        </p:sp>
        <p:sp>
          <p:nvSpPr>
            <p:cNvPr id="40979" name="Freeform 16"/>
            <p:cNvSpPr/>
            <p:nvPr/>
          </p:nvSpPr>
          <p:spPr bwMode="auto">
            <a:xfrm>
              <a:off x="6340476" y="276226"/>
              <a:ext cx="100013" cy="200025"/>
            </a:xfrm>
            <a:custGeom>
              <a:avLst/>
              <a:gdLst>
                <a:gd name="T0" fmla="*/ 0 w 10"/>
                <a:gd name="T1" fmla="*/ 0 h 20"/>
                <a:gd name="T2" fmla="*/ 0 w 10"/>
                <a:gd name="T3" fmla="*/ 200025 h 20"/>
                <a:gd name="T4" fmla="*/ 90012 w 10"/>
                <a:gd name="T5" fmla="*/ 130016 h 20"/>
                <a:gd name="T6" fmla="*/ 100013 w 10"/>
                <a:gd name="T7" fmla="*/ 100013 h 20"/>
                <a:gd name="T8" fmla="*/ 0 w 10"/>
                <a:gd name="T9" fmla="*/ 0 h 20"/>
                <a:gd name="T10" fmla="*/ 0 60000 65536"/>
                <a:gd name="T11" fmla="*/ 0 60000 65536"/>
                <a:gd name="T12" fmla="*/ 0 60000 65536"/>
                <a:gd name="T13" fmla="*/ 0 60000 65536"/>
                <a:gd name="T14" fmla="*/ 0 60000 65536"/>
                <a:gd name="T15" fmla="*/ 0 w 10"/>
                <a:gd name="T16" fmla="*/ 0 h 20"/>
                <a:gd name="T17" fmla="*/ 10 w 10"/>
                <a:gd name="T18" fmla="*/ 20 h 20"/>
              </a:gdLst>
              <a:ahLst/>
              <a:cxnLst>
                <a:cxn ang="T10">
                  <a:pos x="T0" y="T1"/>
                </a:cxn>
                <a:cxn ang="T11">
                  <a:pos x="T2" y="T3"/>
                </a:cxn>
                <a:cxn ang="T12">
                  <a:pos x="T4" y="T5"/>
                </a:cxn>
                <a:cxn ang="T13">
                  <a:pos x="T6" y="T7"/>
                </a:cxn>
                <a:cxn ang="T14">
                  <a:pos x="T8" y="T9"/>
                </a:cxn>
              </a:cxnLst>
              <a:rect l="T15" t="T16" r="T17" b="T18"/>
              <a:pathLst>
                <a:path w="10" h="20">
                  <a:moveTo>
                    <a:pt x="0" y="0"/>
                  </a:moveTo>
                  <a:cubicBezTo>
                    <a:pt x="0" y="20"/>
                    <a:pt x="0" y="20"/>
                    <a:pt x="0" y="20"/>
                  </a:cubicBezTo>
                  <a:cubicBezTo>
                    <a:pt x="4" y="20"/>
                    <a:pt x="8" y="17"/>
                    <a:pt x="9" y="13"/>
                  </a:cubicBezTo>
                  <a:cubicBezTo>
                    <a:pt x="9" y="12"/>
                    <a:pt x="10" y="11"/>
                    <a:pt x="10" y="10"/>
                  </a:cubicBezTo>
                  <a:cubicBezTo>
                    <a:pt x="10" y="5"/>
                    <a:pt x="5" y="0"/>
                    <a:pt x="0" y="0"/>
                  </a:cubicBezTo>
                  <a:close/>
                </a:path>
              </a:pathLst>
            </a:custGeom>
            <a:solidFill>
              <a:srgbClr val="71A5A8"/>
            </a:solidFill>
            <a:ln w="9525">
              <a:noFill/>
              <a:miter lim="800000"/>
            </a:ln>
          </p:spPr>
          <p:txBody>
            <a:bodyPr/>
            <a:lstStyle/>
            <a:p>
              <a:endParaRPr lang="zh-CN" altLang="en-US">
                <a:latin typeface="Calibri" panose="020F0502020204030204" charset="0"/>
              </a:endParaRPr>
            </a:p>
          </p:txBody>
        </p:sp>
      </p:grpSp>
      <p:sp>
        <p:nvSpPr>
          <p:cNvPr id="5" name="文本框 4"/>
          <p:cNvSpPr txBox="1"/>
          <p:nvPr/>
        </p:nvSpPr>
        <p:spPr>
          <a:xfrm>
            <a:off x="1334770" y="985520"/>
            <a:ext cx="3065145" cy="4061460"/>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sz="1600" b="1" dirty="0">
                <a:solidFill>
                  <a:schemeClr val="tx2"/>
                </a:solidFill>
                <a:latin typeface="微软雅黑" panose="020B0503020204020204" charset="-122"/>
                <a:ea typeface="微软雅黑" panose="020B0503020204020204" charset="-122"/>
              </a:rPr>
              <a:t>树立良好的信用意识</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1</a:t>
            </a:r>
            <a:r>
              <a:rPr lang="zh-CN" altLang="en-US" sz="1600" dirty="0">
                <a:solidFill>
                  <a:schemeClr val="tx2"/>
                </a:solidFill>
                <a:latin typeface="微软雅黑" panose="020B0503020204020204" charset="-122"/>
                <a:ea typeface="微软雅黑" panose="020B0503020204020204" charset="-122"/>
              </a:rPr>
              <a:t>）树立牢固的</a:t>
            </a:r>
            <a:r>
              <a:rPr lang="zh-CN" altLang="en-US" sz="1600" b="1" dirty="0">
                <a:solidFill>
                  <a:schemeClr val="tx2"/>
                </a:solidFill>
                <a:latin typeface="微软雅黑" panose="020B0503020204020204" charset="-122"/>
                <a:ea typeface="微软雅黑" panose="020B0503020204020204" charset="-122"/>
              </a:rPr>
              <a:t>信用意识</a:t>
            </a:r>
            <a:r>
              <a:rPr lang="zh-CN" altLang="en-US" sz="1600" dirty="0">
                <a:solidFill>
                  <a:schemeClr val="tx2"/>
                </a:solidFill>
                <a:latin typeface="微软雅黑" panose="020B0503020204020204" charset="-122"/>
                <a:ea typeface="微软雅黑" panose="020B0503020204020204" charset="-122"/>
              </a:rPr>
              <a:t>；</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2</a:t>
            </a:r>
            <a:r>
              <a:rPr lang="zh-CN" altLang="en-US" sz="1600" dirty="0">
                <a:solidFill>
                  <a:schemeClr val="tx2"/>
                </a:solidFill>
                <a:latin typeface="微软雅黑" panose="020B0503020204020204" charset="-122"/>
                <a:ea typeface="微软雅黑" panose="020B0503020204020204" charset="-122"/>
              </a:rPr>
              <a:t>）培养良好的</a:t>
            </a:r>
            <a:r>
              <a:rPr lang="zh-CN" altLang="en-US" sz="1600" b="1" dirty="0">
                <a:solidFill>
                  <a:schemeClr val="tx2"/>
                </a:solidFill>
                <a:latin typeface="微软雅黑" panose="020B0503020204020204" charset="-122"/>
                <a:ea typeface="微软雅黑" panose="020B0503020204020204" charset="-122"/>
              </a:rPr>
              <a:t>信用习惯</a:t>
            </a:r>
            <a:r>
              <a:rPr lang="zh-CN" altLang="en-US" sz="1600" dirty="0">
                <a:solidFill>
                  <a:schemeClr val="tx2"/>
                </a:solidFill>
                <a:latin typeface="微软雅黑" panose="020B0503020204020204" charset="-122"/>
                <a:ea typeface="微软雅黑" panose="020B0503020204020204" charset="-122"/>
              </a:rPr>
              <a:t>；</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3</a:t>
            </a:r>
            <a:r>
              <a:rPr lang="zh-CN" altLang="en-US" sz="1600" dirty="0">
                <a:solidFill>
                  <a:schemeClr val="tx2"/>
                </a:solidFill>
                <a:latin typeface="微软雅黑" panose="020B0503020204020204" charset="-122"/>
                <a:ea typeface="微软雅黑" panose="020B0503020204020204" charset="-122"/>
              </a:rPr>
              <a:t>）学习必要的</a:t>
            </a:r>
            <a:r>
              <a:rPr lang="zh-CN" altLang="en-US" sz="1600" b="1" dirty="0">
                <a:solidFill>
                  <a:schemeClr val="tx2"/>
                </a:solidFill>
                <a:latin typeface="微软雅黑" panose="020B0503020204020204" charset="-122"/>
                <a:ea typeface="微软雅黑" panose="020B0503020204020204" charset="-122"/>
              </a:rPr>
              <a:t>信用知识</a:t>
            </a:r>
            <a:r>
              <a:rPr lang="zh-CN" altLang="en-US" sz="1600" dirty="0">
                <a:solidFill>
                  <a:schemeClr val="tx2"/>
                </a:solidFill>
                <a:latin typeface="微软雅黑" panose="020B0503020204020204" charset="-122"/>
                <a:ea typeface="微软雅黑" panose="020B0503020204020204" charset="-122"/>
              </a:rPr>
              <a:t>；</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4</a:t>
            </a:r>
            <a:r>
              <a:rPr lang="zh-CN" altLang="en-US" sz="1600" dirty="0">
                <a:solidFill>
                  <a:schemeClr val="tx2"/>
                </a:solidFill>
                <a:latin typeface="微软雅黑" panose="020B0503020204020204" charset="-122"/>
                <a:ea typeface="微软雅黑" panose="020B0503020204020204" charset="-122"/>
              </a:rPr>
              <a:t>）妥善保管</a:t>
            </a:r>
            <a:r>
              <a:rPr lang="zh-CN" altLang="en-US" sz="1600" b="1" dirty="0">
                <a:solidFill>
                  <a:schemeClr val="tx2"/>
                </a:solidFill>
                <a:latin typeface="微软雅黑" panose="020B0503020204020204" charset="-122"/>
                <a:ea typeface="微软雅黑" panose="020B0503020204020204" charset="-122"/>
              </a:rPr>
              <a:t>身份证件及复印件</a:t>
            </a:r>
            <a:r>
              <a:rPr lang="zh-CN" altLang="en-US" sz="1600" dirty="0">
                <a:solidFill>
                  <a:schemeClr val="tx2"/>
                </a:solidFill>
                <a:latin typeface="微软雅黑" panose="020B0503020204020204" charset="-122"/>
                <a:ea typeface="微软雅黑" panose="020B0503020204020204" charset="-122"/>
              </a:rPr>
              <a:t>，对外提供身份证复印件要注明用途；</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5</a:t>
            </a:r>
            <a:r>
              <a:rPr lang="zh-CN" altLang="en-US" sz="1600" dirty="0">
                <a:solidFill>
                  <a:schemeClr val="tx2"/>
                </a:solidFill>
                <a:latin typeface="微软雅黑" panose="020B0503020204020204" charset="-122"/>
                <a:ea typeface="微软雅黑" panose="020B0503020204020204" charset="-122"/>
              </a:rPr>
              <a:t>）保管好信用报告，</a:t>
            </a:r>
            <a:r>
              <a:rPr lang="zh-CN" altLang="en-US" sz="1600" b="1" dirty="0">
                <a:solidFill>
                  <a:schemeClr val="tx2"/>
                </a:solidFill>
                <a:latin typeface="微软雅黑" panose="020B0503020204020204" charset="-122"/>
                <a:ea typeface="微软雅黑" panose="020B0503020204020204" charset="-122"/>
              </a:rPr>
              <a:t>不随意乱放</a:t>
            </a:r>
            <a:r>
              <a:rPr lang="zh-CN" altLang="en-US" sz="1600" dirty="0">
                <a:solidFill>
                  <a:schemeClr val="tx2"/>
                </a:solidFill>
                <a:latin typeface="微软雅黑" panose="020B0503020204020204" charset="-122"/>
                <a:ea typeface="微软雅黑" panose="020B0503020204020204" charset="-122"/>
              </a:rPr>
              <a:t>，不提供给他人使用；</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6</a:t>
            </a:r>
            <a:r>
              <a:rPr lang="zh-CN" altLang="en-US" sz="1600" dirty="0">
                <a:solidFill>
                  <a:schemeClr val="tx2"/>
                </a:solidFill>
                <a:latin typeface="微软雅黑" panose="020B0503020204020204" charset="-122"/>
                <a:ea typeface="微软雅黑" panose="020B0503020204020204" charset="-122"/>
              </a:rPr>
              <a:t>）保管好互联网查询信用报告的</a:t>
            </a:r>
            <a:r>
              <a:rPr lang="zh-CN" altLang="en-US" sz="1600" b="1" dirty="0">
                <a:solidFill>
                  <a:schemeClr val="tx2"/>
                </a:solidFill>
                <a:latin typeface="微软雅黑" panose="020B0503020204020204" charset="-122"/>
                <a:ea typeface="微软雅黑" panose="020B0503020204020204" charset="-122"/>
              </a:rPr>
              <a:t>用户名、密码</a:t>
            </a:r>
            <a:r>
              <a:rPr lang="zh-CN" altLang="en-US" sz="1600" dirty="0">
                <a:solidFill>
                  <a:schemeClr val="tx2"/>
                </a:solidFill>
                <a:latin typeface="微软雅黑" panose="020B0503020204020204" charset="-122"/>
                <a:ea typeface="微软雅黑" panose="020B0503020204020204" charset="-122"/>
              </a:rPr>
              <a:t>。</a:t>
            </a:r>
          </a:p>
          <a:p>
            <a:pPr indent="0">
              <a:lnSpc>
                <a:spcPct val="120000"/>
              </a:lnSpc>
              <a:buNone/>
            </a:pPr>
            <a:endParaRPr lang="zh-CN" altLang="en-US" sz="1600" dirty="0">
              <a:solidFill>
                <a:schemeClr val="tx2"/>
              </a:solidFill>
              <a:latin typeface="微软雅黑" panose="020B0503020204020204" charset="-122"/>
              <a:ea typeface="微软雅黑" panose="020B0503020204020204" charset="-122"/>
            </a:endParaRPr>
          </a:p>
          <a:p>
            <a:pPr indent="0">
              <a:buNone/>
            </a:pPr>
            <a:endParaRPr lang="zh-CN" altLang="en-US" sz="1400" dirty="0">
              <a:solidFill>
                <a:schemeClr val="tx2"/>
              </a:solidFill>
              <a:latin typeface="微软雅黑" panose="020B0503020204020204" charset="-122"/>
              <a:ea typeface="微软雅黑" panose="020B0503020204020204" charset="-122"/>
            </a:endParaRPr>
          </a:p>
          <a:p>
            <a:pPr indent="0">
              <a:buNone/>
            </a:pPr>
            <a:endParaRPr lang="zh-CN" altLang="en-US" sz="1400" dirty="0">
              <a:solidFill>
                <a:schemeClr val="tx2"/>
              </a:solidFill>
              <a:latin typeface="微软雅黑" panose="020B0503020204020204" charset="-122"/>
              <a:ea typeface="微软雅黑" panose="020B0503020204020204" charset="-122"/>
            </a:endParaRPr>
          </a:p>
        </p:txBody>
      </p:sp>
      <p:sp>
        <p:nvSpPr>
          <p:cNvPr id="6" name="文本框 5"/>
          <p:cNvSpPr txBox="1"/>
          <p:nvPr/>
        </p:nvSpPr>
        <p:spPr>
          <a:xfrm>
            <a:off x="4487545" y="975360"/>
            <a:ext cx="3065145" cy="3502660"/>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sz="1600" b="1" dirty="0">
                <a:solidFill>
                  <a:schemeClr val="tx2"/>
                </a:solidFill>
                <a:latin typeface="微软雅黑" panose="020B0503020204020204" charset="-122"/>
                <a:ea typeface="微软雅黑" panose="020B0503020204020204" charset="-122"/>
              </a:rPr>
              <a:t>及时还款，</a:t>
            </a:r>
            <a:r>
              <a:rPr lang="zh-CN" altLang="en-US" sz="1600" b="1" dirty="0" smtClean="0">
                <a:solidFill>
                  <a:schemeClr val="tx2"/>
                </a:solidFill>
                <a:latin typeface="微软雅黑" panose="020B0503020204020204" charset="-122"/>
                <a:ea typeface="微软雅黑" panose="020B0503020204020204" charset="-122"/>
              </a:rPr>
              <a:t>避免</a:t>
            </a:r>
            <a:r>
              <a:rPr lang="zh-CN" altLang="en-US" sz="1600" b="1" dirty="0" smtClean="0">
                <a:solidFill>
                  <a:schemeClr val="tx2"/>
                </a:solidFill>
                <a:latin typeface="微软雅黑" panose="020B0503020204020204" charset="-122"/>
                <a:ea typeface="微软雅黑" panose="020B0503020204020204" charset="-122"/>
              </a:rPr>
              <a:t>逾</a:t>
            </a:r>
            <a:r>
              <a:rPr lang="zh-CN" altLang="en-US" sz="1600" b="1" dirty="0" smtClean="0">
                <a:solidFill>
                  <a:schemeClr val="tx2"/>
                </a:solidFill>
                <a:latin typeface="微软雅黑" panose="020B0503020204020204" charset="-122"/>
                <a:ea typeface="微软雅黑" panose="020B0503020204020204" charset="-122"/>
              </a:rPr>
              <a:t>期</a:t>
            </a:r>
            <a:endParaRPr lang="zh-CN" altLang="en-US" sz="1600" b="1" dirty="0">
              <a:solidFill>
                <a:schemeClr val="tx2"/>
              </a:solidFill>
              <a:latin typeface="微软雅黑" panose="020B0503020204020204" charset="-122"/>
              <a:ea typeface="微软雅黑" panose="020B0503020204020204" charset="-122"/>
            </a:endParaRP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1</a:t>
            </a:r>
            <a:r>
              <a:rPr lang="zh-CN" altLang="en-US" sz="1600" dirty="0">
                <a:solidFill>
                  <a:schemeClr val="tx2"/>
                </a:solidFill>
                <a:latin typeface="微软雅黑" panose="020B0503020204020204" charset="-122"/>
                <a:ea typeface="微软雅黑" panose="020B0503020204020204" charset="-122"/>
              </a:rPr>
              <a:t>）保持与银行的</a:t>
            </a:r>
            <a:r>
              <a:rPr lang="zh-CN" altLang="en-US" sz="1600" b="1" dirty="0">
                <a:solidFill>
                  <a:schemeClr val="tx2"/>
                </a:solidFill>
                <a:latin typeface="微软雅黑" panose="020B0503020204020204" charset="-122"/>
                <a:ea typeface="微软雅黑" panose="020B0503020204020204" charset="-122"/>
              </a:rPr>
              <a:t>联系</a:t>
            </a:r>
            <a:r>
              <a:rPr lang="zh-CN" altLang="en-US" sz="1600" dirty="0">
                <a:solidFill>
                  <a:schemeClr val="tx2"/>
                </a:solidFill>
                <a:latin typeface="微软雅黑" panose="020B0503020204020204" charset="-122"/>
                <a:ea typeface="微软雅黑" panose="020B0503020204020204" charset="-122"/>
              </a:rPr>
              <a:t>，及时还款；</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2</a:t>
            </a:r>
            <a:r>
              <a:rPr lang="zh-CN" altLang="en-US" sz="1600" dirty="0">
                <a:solidFill>
                  <a:schemeClr val="tx2"/>
                </a:solidFill>
                <a:latin typeface="微软雅黑" panose="020B0503020204020204" charset="-122"/>
                <a:ea typeface="微软雅黑" panose="020B0503020204020204" charset="-122"/>
              </a:rPr>
              <a:t>）记好日期，足额还款；</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3</a:t>
            </a:r>
            <a:r>
              <a:rPr lang="zh-CN" altLang="en-US" sz="1600" dirty="0">
                <a:solidFill>
                  <a:schemeClr val="tx2"/>
                </a:solidFill>
                <a:latin typeface="微软雅黑" panose="020B0503020204020204" charset="-122"/>
                <a:ea typeface="微软雅黑" panose="020B0503020204020204" charset="-122"/>
              </a:rPr>
              <a:t>）</a:t>
            </a:r>
            <a:r>
              <a:rPr lang="zh-CN" altLang="en-US" sz="1600" b="1" dirty="0">
                <a:solidFill>
                  <a:schemeClr val="tx2"/>
                </a:solidFill>
                <a:latin typeface="微软雅黑" panose="020B0503020204020204" charset="-122"/>
                <a:ea typeface="微软雅黑" panose="020B0503020204020204" charset="-122"/>
              </a:rPr>
              <a:t>量入为出</a:t>
            </a:r>
            <a:r>
              <a:rPr lang="zh-CN" altLang="en-US" sz="1600" dirty="0">
                <a:solidFill>
                  <a:schemeClr val="tx2"/>
                </a:solidFill>
                <a:latin typeface="微软雅黑" panose="020B0503020204020204" charset="-122"/>
                <a:ea typeface="微软雅黑" panose="020B0503020204020204" charset="-122"/>
              </a:rPr>
              <a:t>，切勿过度负债；</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4</a:t>
            </a:r>
            <a:r>
              <a:rPr lang="zh-CN" altLang="en-US" sz="1600" dirty="0">
                <a:solidFill>
                  <a:schemeClr val="tx2"/>
                </a:solidFill>
                <a:latin typeface="微软雅黑" panose="020B0503020204020204" charset="-122"/>
                <a:ea typeface="微软雅黑" panose="020B0503020204020204" charset="-122"/>
              </a:rPr>
              <a:t>）信息有变及时通知银行，不当信用失联客户；</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5</a:t>
            </a:r>
            <a:r>
              <a:rPr lang="zh-CN" altLang="en-US" sz="1600" dirty="0">
                <a:solidFill>
                  <a:schemeClr val="tx2"/>
                </a:solidFill>
                <a:latin typeface="微软雅黑" panose="020B0503020204020204" charset="-122"/>
                <a:ea typeface="微软雅黑" panose="020B0503020204020204" charset="-122"/>
              </a:rPr>
              <a:t>）谨慎选择</a:t>
            </a:r>
            <a:r>
              <a:rPr lang="zh-CN" altLang="en-US" sz="1600" b="1" dirty="0">
                <a:solidFill>
                  <a:schemeClr val="tx2"/>
                </a:solidFill>
                <a:latin typeface="微软雅黑" panose="020B0503020204020204" charset="-122"/>
                <a:ea typeface="微软雅黑" panose="020B0503020204020204" charset="-122"/>
              </a:rPr>
              <a:t>还款方式</a:t>
            </a:r>
            <a:r>
              <a:rPr lang="zh-CN" altLang="en-US" sz="1600" dirty="0">
                <a:solidFill>
                  <a:schemeClr val="tx2"/>
                </a:solidFill>
                <a:latin typeface="微软雅黑" panose="020B0503020204020204" charset="-122"/>
                <a:ea typeface="微软雅黑" panose="020B0503020204020204" charset="-122"/>
              </a:rPr>
              <a:t>，钱到账户，才算真正还款；</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rPr>
              <a:t>（</a:t>
            </a:r>
            <a:r>
              <a:rPr lang="en-US" altLang="zh-CN" sz="1600" dirty="0">
                <a:solidFill>
                  <a:schemeClr val="tx2"/>
                </a:solidFill>
                <a:latin typeface="微软雅黑" panose="020B0503020204020204" charset="-122"/>
                <a:ea typeface="微软雅黑" panose="020B0503020204020204" charset="-122"/>
              </a:rPr>
              <a:t>6</a:t>
            </a:r>
            <a:r>
              <a:rPr lang="zh-CN" altLang="en-US" sz="1600" dirty="0">
                <a:solidFill>
                  <a:schemeClr val="tx2"/>
                </a:solidFill>
                <a:latin typeface="微软雅黑" panose="020B0503020204020204" charset="-122"/>
                <a:ea typeface="微软雅黑" panose="020B0503020204020204" charset="-122"/>
              </a:rPr>
              <a:t>）发生逾期，立即还款。</a:t>
            </a:r>
          </a:p>
          <a:p>
            <a:pPr indent="0">
              <a:buNone/>
            </a:pPr>
            <a:endParaRPr lang="zh-CN" altLang="en-US" sz="1600" dirty="0">
              <a:solidFill>
                <a:schemeClr val="tx2"/>
              </a:solidFill>
              <a:latin typeface="微软雅黑" panose="020B0503020204020204" charset="-122"/>
              <a:ea typeface="微软雅黑" panose="020B0503020204020204" charset="-122"/>
            </a:endParaRPr>
          </a:p>
          <a:p>
            <a:pPr indent="0">
              <a:buNone/>
            </a:pPr>
            <a:endParaRPr lang="zh-CN" altLang="en-US" sz="1400" dirty="0">
              <a:solidFill>
                <a:schemeClr val="tx2"/>
              </a:solidFill>
              <a:latin typeface="微软雅黑" panose="020B0503020204020204" charset="-122"/>
              <a:ea typeface="微软雅黑" panose="020B0503020204020204" charset="-122"/>
            </a:endParaRPr>
          </a:p>
        </p:txBody>
      </p:sp>
      <p:grpSp>
        <p:nvGrpSpPr>
          <p:cNvPr id="32" name="组合 31"/>
          <p:cNvGrpSpPr/>
          <p:nvPr/>
        </p:nvGrpSpPr>
        <p:grpSpPr>
          <a:xfrm>
            <a:off x="233045" y="80645"/>
            <a:ext cx="3549867" cy="635000"/>
            <a:chOff x="896" y="865"/>
            <a:chExt cx="4450" cy="768"/>
          </a:xfrm>
        </p:grpSpPr>
        <p:sp>
          <p:nvSpPr>
            <p:cNvPr id="33" name="矩形 6"/>
            <p:cNvSpPr/>
            <p:nvPr/>
          </p:nvSpPr>
          <p:spPr>
            <a:xfrm>
              <a:off x="1629" y="865"/>
              <a:ext cx="3717" cy="768"/>
            </a:xfrm>
            <a:custGeom>
              <a:avLst/>
              <a:gdLst>
                <a:gd name="connsiteX0" fmla="*/ 0 w 2736304"/>
                <a:gd name="connsiteY0" fmla="*/ 0 h 864096"/>
                <a:gd name="connsiteX1" fmla="*/ 2736304 w 2736304"/>
                <a:gd name="connsiteY1" fmla="*/ 0 h 864096"/>
                <a:gd name="connsiteX2" fmla="*/ 2736304 w 2736304"/>
                <a:gd name="connsiteY2" fmla="*/ 864096 h 864096"/>
                <a:gd name="connsiteX3" fmla="*/ 0 w 2736304"/>
                <a:gd name="connsiteY3" fmla="*/ 864096 h 864096"/>
                <a:gd name="connsiteX4" fmla="*/ 0 w 2736304"/>
                <a:gd name="connsiteY4" fmla="*/ 0 h 864096"/>
                <a:gd name="connsiteX0-1" fmla="*/ 0 w 2762515"/>
                <a:gd name="connsiteY0-2" fmla="*/ 27856 h 891952"/>
                <a:gd name="connsiteX1-3" fmla="*/ 2736304 w 2762515"/>
                <a:gd name="connsiteY1-4" fmla="*/ 27856 h 891952"/>
                <a:gd name="connsiteX2-5" fmla="*/ 2762515 w 2762515"/>
                <a:gd name="connsiteY2-6" fmla="*/ 0 h 891952"/>
                <a:gd name="connsiteX3-7" fmla="*/ 2736304 w 2762515"/>
                <a:gd name="connsiteY3-8" fmla="*/ 891952 h 891952"/>
                <a:gd name="connsiteX4-9" fmla="*/ 0 w 2762515"/>
                <a:gd name="connsiteY4-10" fmla="*/ 891952 h 891952"/>
                <a:gd name="connsiteX5" fmla="*/ 0 w 2762515"/>
                <a:gd name="connsiteY5" fmla="*/ 27856 h 891952"/>
                <a:gd name="connsiteX0-11" fmla="*/ 0 w 2736304"/>
                <a:gd name="connsiteY0-12" fmla="*/ 0 h 864096"/>
                <a:gd name="connsiteX1-13" fmla="*/ 2736304 w 2736304"/>
                <a:gd name="connsiteY1-14" fmla="*/ 0 h 864096"/>
                <a:gd name="connsiteX2-15" fmla="*/ 2544800 w 2736304"/>
                <a:gd name="connsiteY2-16" fmla="*/ 393059 h 864096"/>
                <a:gd name="connsiteX3-17" fmla="*/ 2736304 w 2736304"/>
                <a:gd name="connsiteY3-18" fmla="*/ 864096 h 864096"/>
                <a:gd name="connsiteX4-19" fmla="*/ 0 w 2736304"/>
                <a:gd name="connsiteY4-20" fmla="*/ 864096 h 864096"/>
                <a:gd name="connsiteX5-21" fmla="*/ 0 w 2736304"/>
                <a:gd name="connsiteY5-22" fmla="*/ 0 h 864096"/>
                <a:gd name="connsiteX0-23" fmla="*/ 0 w 2736304"/>
                <a:gd name="connsiteY0-24" fmla="*/ 0 h 864096"/>
                <a:gd name="connsiteX1-25" fmla="*/ 2736304 w 2736304"/>
                <a:gd name="connsiteY1-26" fmla="*/ 0 h 864096"/>
                <a:gd name="connsiteX2-27" fmla="*/ 2544800 w 2736304"/>
                <a:gd name="connsiteY2-28" fmla="*/ 465631 h 864096"/>
                <a:gd name="connsiteX3-29" fmla="*/ 2736304 w 2736304"/>
                <a:gd name="connsiteY3-30" fmla="*/ 864096 h 864096"/>
                <a:gd name="connsiteX4-31" fmla="*/ 0 w 2736304"/>
                <a:gd name="connsiteY4-32" fmla="*/ 864096 h 864096"/>
                <a:gd name="connsiteX5-33" fmla="*/ 0 w 2736304"/>
                <a:gd name="connsiteY5-34" fmla="*/ 0 h 864096"/>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2736304" h="864096">
                  <a:moveTo>
                    <a:pt x="0" y="0"/>
                  </a:moveTo>
                  <a:lnTo>
                    <a:pt x="2736304" y="0"/>
                  </a:lnTo>
                  <a:lnTo>
                    <a:pt x="2544800" y="465631"/>
                  </a:lnTo>
                  <a:lnTo>
                    <a:pt x="2736304" y="864096"/>
                  </a:lnTo>
                  <a:lnTo>
                    <a:pt x="0" y="864096"/>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保护好征信，我们需要</a:t>
              </a:r>
            </a:p>
          </p:txBody>
        </p:sp>
        <p:sp>
          <p:nvSpPr>
            <p:cNvPr id="34" name="矩形 4"/>
            <p:cNvSpPr/>
            <p:nvPr/>
          </p:nvSpPr>
          <p:spPr>
            <a:xfrm>
              <a:off x="896" y="865"/>
              <a:ext cx="940" cy="768"/>
            </a:xfrm>
            <a:custGeom>
              <a:avLst/>
              <a:gdLst/>
              <a:ahLst/>
              <a:cxnLst/>
              <a:rect l="l" t="t" r="r" b="b"/>
              <a:pathLst>
                <a:path w="796316" h="864096">
                  <a:moveTo>
                    <a:pt x="0" y="0"/>
                  </a:moveTo>
                  <a:lnTo>
                    <a:pt x="648072" y="0"/>
                  </a:lnTo>
                  <a:lnTo>
                    <a:pt x="648072" y="328277"/>
                  </a:lnTo>
                  <a:lnTo>
                    <a:pt x="796316" y="432048"/>
                  </a:lnTo>
                  <a:lnTo>
                    <a:pt x="648072" y="535818"/>
                  </a:lnTo>
                  <a:lnTo>
                    <a:pt x="648072" y="864096"/>
                  </a:lnTo>
                  <a:lnTo>
                    <a:pt x="0" y="864096"/>
                  </a:lnTo>
                  <a:close/>
                </a:path>
              </a:pathLst>
            </a:custGeom>
            <a:solidFill>
              <a:schemeClr val="accent1">
                <a:lumMod val="75000"/>
              </a:schemeClr>
            </a:solidFill>
            <a:ln w="12700" cap="flat" cmpd="sng" algn="ctr">
              <a:noFill/>
              <a:prstDash val="solid"/>
              <a:miter lim="800000"/>
            </a:ln>
            <a:effectLst/>
          </p:spPr>
          <p:txBody>
            <a:bodyPr l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flipH="1">
            <a:off x="4628515" y="3453765"/>
            <a:ext cx="4317365" cy="3162935"/>
          </a:xfrm>
          <a:prstGeom prst="rect">
            <a:avLst/>
          </a:prstGeom>
          <a:solidFill>
            <a:schemeClr val="accent4">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20000"/>
              </a:lnSpc>
              <a:buFont typeface="Wingdings" panose="05000000000000000000" charset="0"/>
              <a:buNone/>
            </a:pPr>
            <a:endParaRPr lang="zh-CN" altLang="en-US"/>
          </a:p>
        </p:txBody>
      </p:sp>
      <p:sp>
        <p:nvSpPr>
          <p:cNvPr id="3" name="矩形 2"/>
          <p:cNvSpPr/>
          <p:nvPr/>
        </p:nvSpPr>
        <p:spPr>
          <a:xfrm flipH="1">
            <a:off x="223520" y="788670"/>
            <a:ext cx="4317365" cy="2484755"/>
          </a:xfrm>
          <a:prstGeom prst="rect">
            <a:avLst/>
          </a:prstGeom>
          <a:solidFill>
            <a:schemeClr val="accent4">
              <a:lumMod val="60000"/>
              <a:lumOff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3520" y="769620"/>
            <a:ext cx="4067810" cy="2451100"/>
          </a:xfrm>
          <a:prstGeom prst="rect">
            <a:avLst/>
          </a:prstGeom>
          <a:noFill/>
        </p:spPr>
        <p:txBody>
          <a:bodyPr wrap="square" rtlCol="0">
            <a:spAutoFit/>
          </a:bodyPr>
          <a:lstStyle/>
          <a:p>
            <a:pPr marL="285750" indent="-285750">
              <a:lnSpc>
                <a:spcPct val="120000"/>
              </a:lnSpc>
              <a:buFont typeface="Wingdings" panose="05000000000000000000" charset="0"/>
              <a:buChar char=""/>
            </a:pPr>
            <a:r>
              <a:rPr lang="zh-CN" altLang="en-US" sz="1600" dirty="0">
                <a:solidFill>
                  <a:schemeClr val="tx2"/>
                </a:solidFill>
                <a:latin typeface="微软雅黑" panose="020B0503020204020204" charset="-122"/>
                <a:ea typeface="微软雅黑" panose="020B0503020204020204" charset="-122"/>
              </a:rPr>
              <a:t>校园贷是什么</a:t>
            </a:r>
          </a:p>
          <a:p>
            <a:pPr indent="0">
              <a:lnSpc>
                <a:spcPct val="120000"/>
              </a:lnSpc>
              <a:buFont typeface="Wingdings" panose="05000000000000000000" charset="0"/>
              <a:buNone/>
            </a:pPr>
            <a:r>
              <a:rPr lang="zh-CN" altLang="en-US" sz="1600" dirty="0">
                <a:solidFill>
                  <a:schemeClr val="tx2"/>
                </a:solidFill>
                <a:latin typeface="微软雅黑" panose="020B0503020204020204" charset="-122"/>
                <a:ea typeface="微软雅黑" panose="020B0503020204020204" charset="-122"/>
              </a:rPr>
              <a:t>       校园贷，又称校园网贷，是专门针对大学生的一种借贷金融服务，打着</a:t>
            </a:r>
            <a:r>
              <a:rPr lang="zh-CN" altLang="en-US" sz="1600" b="1" dirty="0">
                <a:solidFill>
                  <a:schemeClr val="tx2"/>
                </a:solidFill>
                <a:latin typeface="微软雅黑" panose="020B0503020204020204" charset="-122"/>
                <a:ea typeface="微软雅黑" panose="020B0503020204020204" charset="-122"/>
              </a:rPr>
              <a:t>申请便利、手续简单、放款迅速</a:t>
            </a:r>
            <a:r>
              <a:rPr lang="zh-CN" altLang="en-US" sz="1600" dirty="0">
                <a:solidFill>
                  <a:schemeClr val="tx2"/>
                </a:solidFill>
                <a:latin typeface="微软雅黑" panose="020B0503020204020204" charset="-122"/>
                <a:ea typeface="微软雅黑" panose="020B0503020204020204" charset="-122"/>
              </a:rPr>
              <a:t>的旗号，吸引学生借款。</a:t>
            </a:r>
          </a:p>
          <a:p>
            <a:pPr marL="285750" indent="-285750">
              <a:lnSpc>
                <a:spcPct val="120000"/>
              </a:lnSpc>
              <a:buFont typeface="Wingdings" panose="05000000000000000000" charset="0"/>
              <a:buChar char=""/>
            </a:pPr>
            <a:r>
              <a:rPr lang="zh-CN" altLang="en-US" sz="1600" dirty="0">
                <a:solidFill>
                  <a:schemeClr val="tx2"/>
                </a:solidFill>
                <a:latin typeface="微软雅黑" panose="020B0503020204020204" charset="-122"/>
                <a:ea typeface="微软雅黑" panose="020B0503020204020204" charset="-122"/>
                <a:sym typeface="+mn-ea"/>
              </a:rPr>
              <a:t>校园贷的形式</a:t>
            </a:r>
          </a:p>
          <a:p>
            <a:pPr indent="0">
              <a:lnSpc>
                <a:spcPct val="120000"/>
              </a:lnSpc>
              <a:buNone/>
            </a:pPr>
            <a:r>
              <a:rPr lang="zh-CN" altLang="en-US" sz="1600" dirty="0">
                <a:solidFill>
                  <a:schemeClr val="tx2"/>
                </a:solidFill>
                <a:latin typeface="微软雅黑" panose="020B0503020204020204" charset="-122"/>
                <a:ea typeface="微软雅黑" panose="020B0503020204020204" charset="-122"/>
                <a:sym typeface="+mn-ea"/>
              </a:rPr>
              <a:t>       校园贷的套路很多，包括</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培训贷</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消费贷</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美容贷</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刷单贷</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回租贷</a:t>
            </a:r>
            <a:r>
              <a:rPr lang="en-US" altLang="zh-CN" sz="1600" dirty="0">
                <a:solidFill>
                  <a:schemeClr val="tx2"/>
                </a:solidFill>
                <a:latin typeface="微软雅黑" panose="020B0503020204020204" charset="-122"/>
                <a:ea typeface="微软雅黑" panose="020B0503020204020204" charset="-122"/>
                <a:sym typeface="+mn-ea"/>
              </a:rPr>
              <a:t>”</a:t>
            </a:r>
            <a:r>
              <a:rPr lang="zh-CN" altLang="en-US" sz="1600" dirty="0">
                <a:solidFill>
                  <a:schemeClr val="tx2"/>
                </a:solidFill>
                <a:latin typeface="微软雅黑" panose="020B0503020204020204" charset="-122"/>
                <a:ea typeface="微软雅黑" panose="020B0503020204020204" charset="-122"/>
                <a:sym typeface="+mn-ea"/>
              </a:rPr>
              <a:t>等。</a:t>
            </a:r>
            <a:endParaRPr lang="zh-CN" altLang="en-US" sz="1400" dirty="0">
              <a:solidFill>
                <a:schemeClr val="tx2"/>
              </a:solidFill>
              <a:latin typeface="微软雅黑" panose="020B0503020204020204" charset="-122"/>
              <a:ea typeface="微软雅黑" panose="020B0503020204020204" charset="-122"/>
            </a:endParaRPr>
          </a:p>
        </p:txBody>
      </p:sp>
      <p:sp>
        <p:nvSpPr>
          <p:cNvPr id="11" name="矩形 10"/>
          <p:cNvSpPr/>
          <p:nvPr/>
        </p:nvSpPr>
        <p:spPr>
          <a:xfrm>
            <a:off x="4650105" y="809625"/>
            <a:ext cx="4274185" cy="2463800"/>
          </a:xfrm>
          <a:prstGeom prst="rect">
            <a:avLst/>
          </a:prstGeom>
          <a:noFill/>
          <a:ln w="19050">
            <a:prstDash val="dash"/>
          </a:ln>
          <a:extLst>
            <a:ext uri="{909E8E84-426E-40DD-AFC4-6F175D3DCCD1}">
              <a14:hiddenFill xmlns:a14="http://schemas.microsoft.com/office/drawing/2010/main" xmlns="">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文本框 11"/>
          <p:cNvSpPr txBox="1"/>
          <p:nvPr/>
        </p:nvSpPr>
        <p:spPr>
          <a:xfrm>
            <a:off x="4650105" y="842010"/>
            <a:ext cx="4127500" cy="2306955"/>
          </a:xfrm>
          <a:prstGeom prst="rect">
            <a:avLst/>
          </a:prstGeom>
          <a:noFill/>
        </p:spPr>
        <p:txBody>
          <a:bodyPr wrap="square" rtlCol="0">
            <a:spAutoFit/>
          </a:bodyPr>
          <a:lstStyle/>
          <a:p>
            <a:r>
              <a:rPr lang="zh-CN" altLang="en-US" sz="1600" b="1" dirty="0">
                <a:solidFill>
                  <a:srgbClr val="C00000"/>
                </a:solidFill>
                <a:latin typeface="微软雅黑" panose="020B0503020204020204" charset="-122"/>
                <a:ea typeface="微软雅黑" panose="020B0503020204020204" charset="-122"/>
                <a:sym typeface="+mn-ea"/>
              </a:rPr>
              <a:t>校园贷十分危险！</a:t>
            </a:r>
          </a:p>
          <a:p>
            <a:pPr marL="285750" indent="-285750">
              <a:buFont typeface="Wingdings" panose="05000000000000000000" charset="0"/>
              <a:buChar char=""/>
            </a:pPr>
            <a:r>
              <a:rPr lang="zh-CN" altLang="en-US" sz="1600" dirty="0">
                <a:solidFill>
                  <a:srgbClr val="C00000"/>
                </a:solidFill>
                <a:latin typeface="微软雅黑" panose="020B0503020204020204" charset="-122"/>
                <a:ea typeface="微软雅黑" panose="020B0503020204020204" charset="-122"/>
                <a:sym typeface="+mn-ea"/>
              </a:rPr>
              <a:t>可能会造成</a:t>
            </a:r>
            <a:r>
              <a:rPr lang="zh-CN" altLang="en-US" sz="1600" b="1" dirty="0">
                <a:solidFill>
                  <a:srgbClr val="C00000"/>
                </a:solidFill>
                <a:latin typeface="微软雅黑" panose="020B0503020204020204" charset="-122"/>
                <a:ea typeface="微软雅黑" panose="020B0503020204020204" charset="-122"/>
                <a:sym typeface="+mn-ea"/>
              </a:rPr>
              <a:t>信息泄露</a:t>
            </a:r>
            <a:r>
              <a:rPr lang="zh-CN" altLang="en-US" sz="1600" dirty="0">
                <a:solidFill>
                  <a:srgbClr val="C00000"/>
                </a:solidFill>
                <a:latin typeface="微软雅黑" panose="020B0503020204020204" charset="-122"/>
                <a:ea typeface="微软雅黑" panose="020B0503020204020204" charset="-122"/>
                <a:sym typeface="+mn-ea"/>
              </a:rPr>
              <a:t>的风险；</a:t>
            </a:r>
          </a:p>
          <a:p>
            <a:pPr indent="0">
              <a:buNone/>
            </a:pPr>
            <a:endParaRPr lang="zh-CN" altLang="en-US" sz="1600" dirty="0">
              <a:solidFill>
                <a:srgbClr val="C00000"/>
              </a:solidFill>
              <a:latin typeface="微软雅黑" panose="020B0503020204020204" charset="-122"/>
              <a:ea typeface="微软雅黑" panose="020B0503020204020204" charset="-122"/>
              <a:sym typeface="+mn-ea"/>
            </a:endParaRPr>
          </a:p>
          <a:p>
            <a:pPr marL="285750" indent="-285750">
              <a:buFont typeface="Wingdings" panose="05000000000000000000" charset="0"/>
              <a:buChar char=""/>
            </a:pPr>
            <a:r>
              <a:rPr lang="zh-CN" altLang="en-US" sz="1600" dirty="0">
                <a:solidFill>
                  <a:srgbClr val="C00000"/>
                </a:solidFill>
                <a:latin typeface="微软雅黑" panose="020B0503020204020204" charset="-122"/>
                <a:ea typeface="微软雅黑" panose="020B0503020204020204" charset="-122"/>
                <a:sym typeface="+mn-ea"/>
              </a:rPr>
              <a:t>养成</a:t>
            </a:r>
            <a:r>
              <a:rPr lang="zh-CN" altLang="en-US" sz="1600" b="1" dirty="0">
                <a:solidFill>
                  <a:srgbClr val="C00000"/>
                </a:solidFill>
                <a:latin typeface="微软雅黑" panose="020B0503020204020204" charset="-122"/>
                <a:ea typeface="微软雅黑" panose="020B0503020204020204" charset="-122"/>
                <a:sym typeface="+mn-ea"/>
              </a:rPr>
              <a:t>入少出多</a:t>
            </a:r>
            <a:r>
              <a:rPr lang="zh-CN" altLang="en-US" sz="1600" dirty="0">
                <a:solidFill>
                  <a:srgbClr val="C00000"/>
                </a:solidFill>
                <a:latin typeface="微软雅黑" panose="020B0503020204020204" charset="-122"/>
                <a:ea typeface="微软雅黑" panose="020B0503020204020204" charset="-122"/>
                <a:sym typeface="+mn-ea"/>
              </a:rPr>
              <a:t>的不良习惯；</a:t>
            </a:r>
          </a:p>
          <a:p>
            <a:pPr marL="285750" indent="-285750">
              <a:buFont typeface="Wingdings" panose="05000000000000000000" charset="0"/>
              <a:buChar char=""/>
            </a:pPr>
            <a:endParaRPr lang="zh-CN" altLang="en-US" sz="1600" dirty="0">
              <a:solidFill>
                <a:srgbClr val="C00000"/>
              </a:solidFill>
              <a:latin typeface="微软雅黑" panose="020B0503020204020204" charset="-122"/>
              <a:ea typeface="微软雅黑" panose="020B0503020204020204" charset="-122"/>
              <a:sym typeface="+mn-ea"/>
            </a:endParaRPr>
          </a:p>
          <a:p>
            <a:pPr marL="285750" indent="-285750">
              <a:buFont typeface="Wingdings" panose="05000000000000000000" charset="0"/>
              <a:buChar char=""/>
            </a:pPr>
            <a:r>
              <a:rPr lang="zh-CN" altLang="en-US" sz="1600" dirty="0">
                <a:solidFill>
                  <a:srgbClr val="C00000"/>
                </a:solidFill>
                <a:latin typeface="微软雅黑" panose="020B0503020204020204" charset="-122"/>
                <a:ea typeface="微软雅黑" panose="020B0503020204020204" charset="-122"/>
                <a:sym typeface="+mn-ea"/>
              </a:rPr>
              <a:t>发生</a:t>
            </a:r>
            <a:r>
              <a:rPr lang="zh-CN" altLang="en-US" sz="1600" b="1" dirty="0">
                <a:solidFill>
                  <a:srgbClr val="C00000"/>
                </a:solidFill>
                <a:latin typeface="微软雅黑" panose="020B0503020204020204" charset="-122"/>
                <a:ea typeface="微软雅黑" panose="020B0503020204020204" charset="-122"/>
                <a:sym typeface="+mn-ea"/>
              </a:rPr>
              <a:t>盲目攀比</a:t>
            </a:r>
            <a:r>
              <a:rPr lang="zh-CN" altLang="en-US" sz="1600" dirty="0">
                <a:solidFill>
                  <a:srgbClr val="C00000"/>
                </a:solidFill>
                <a:latin typeface="微软雅黑" panose="020B0503020204020204" charset="-122"/>
                <a:ea typeface="微软雅黑" panose="020B0503020204020204" charset="-122"/>
                <a:sym typeface="+mn-ea"/>
              </a:rPr>
              <a:t>的行为；</a:t>
            </a:r>
          </a:p>
          <a:p>
            <a:pPr marL="285750" indent="-285750">
              <a:buFont typeface="Wingdings" panose="05000000000000000000" charset="0"/>
              <a:buChar char=""/>
            </a:pPr>
            <a:endParaRPr lang="zh-CN" altLang="en-US" sz="1600" dirty="0">
              <a:solidFill>
                <a:srgbClr val="C00000"/>
              </a:solidFill>
              <a:latin typeface="微软雅黑" panose="020B0503020204020204" charset="-122"/>
              <a:ea typeface="微软雅黑" panose="020B0503020204020204" charset="-122"/>
              <a:sym typeface="+mn-ea"/>
            </a:endParaRPr>
          </a:p>
          <a:p>
            <a:pPr marL="285750" indent="-285750">
              <a:buFont typeface="Wingdings" panose="05000000000000000000" charset="0"/>
              <a:buChar char=""/>
            </a:pPr>
            <a:r>
              <a:rPr lang="zh-CN" altLang="en-US" sz="1600" dirty="0">
                <a:solidFill>
                  <a:srgbClr val="C00000"/>
                </a:solidFill>
                <a:latin typeface="微软雅黑" panose="020B0503020204020204" charset="-122"/>
                <a:ea typeface="微软雅黑" panose="020B0503020204020204" charset="-122"/>
                <a:sym typeface="+mn-ea"/>
              </a:rPr>
              <a:t>产生</a:t>
            </a:r>
            <a:r>
              <a:rPr lang="zh-CN" altLang="en-US" sz="1600" b="1" dirty="0" smtClean="0">
                <a:solidFill>
                  <a:srgbClr val="C00000"/>
                </a:solidFill>
                <a:latin typeface="微软雅黑" panose="020B0503020204020204" charset="-122"/>
                <a:ea typeface="微软雅黑" panose="020B0503020204020204" charset="-122"/>
                <a:sym typeface="+mn-ea"/>
              </a:rPr>
              <a:t>人身威胁</a:t>
            </a:r>
            <a:r>
              <a:rPr lang="zh-CN" altLang="en-US" sz="1600" dirty="0">
                <a:solidFill>
                  <a:srgbClr val="C00000"/>
                </a:solidFill>
                <a:latin typeface="微软雅黑" panose="020B0503020204020204" charset="-122"/>
                <a:ea typeface="微软雅黑" panose="020B0503020204020204" charset="-122"/>
                <a:sym typeface="+mn-ea"/>
              </a:rPr>
              <a:t>。</a:t>
            </a:r>
          </a:p>
          <a:p>
            <a:endParaRPr lang="zh-CN" altLang="en-US" sz="1600" dirty="0">
              <a:solidFill>
                <a:srgbClr val="C00000"/>
              </a:solidFill>
              <a:latin typeface="微软雅黑" panose="020B0503020204020204" charset="-122"/>
              <a:ea typeface="微软雅黑" panose="020B0503020204020204" charset="-122"/>
              <a:sym typeface="+mn-ea"/>
            </a:endParaRPr>
          </a:p>
        </p:txBody>
      </p:sp>
      <p:sp>
        <p:nvSpPr>
          <p:cNvPr id="17" name="椭圆形标注 16"/>
          <p:cNvSpPr/>
          <p:nvPr/>
        </p:nvSpPr>
        <p:spPr>
          <a:xfrm flipH="1">
            <a:off x="7115810" y="3453765"/>
            <a:ext cx="1372235" cy="1022985"/>
          </a:xfrm>
          <a:prstGeom prst="wedgeEllipseCallout">
            <a:avLst/>
          </a:prstGeom>
          <a:noFill/>
          <a:ln w="19050">
            <a:solidFill>
              <a:schemeClr val="accent1"/>
            </a:solidFill>
          </a:ln>
          <a:extLst>
            <a:ext uri="{909E8E84-426E-40DD-AFC4-6F175D3DCCD1}">
              <a14:hiddenFill xmlns:a14="http://schemas.microsoft.com/office/drawing/2010/main" xmlns="">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文本框 17"/>
          <p:cNvSpPr txBox="1"/>
          <p:nvPr/>
        </p:nvSpPr>
        <p:spPr>
          <a:xfrm>
            <a:off x="7241540" y="3656330"/>
            <a:ext cx="1120775" cy="645160"/>
          </a:xfrm>
          <a:prstGeom prst="rect">
            <a:avLst/>
          </a:prstGeom>
          <a:noFill/>
        </p:spPr>
        <p:txBody>
          <a:bodyPr wrap="square" rtlCol="0">
            <a:spAutoFit/>
          </a:bodyPr>
          <a:lstStyle/>
          <a:p>
            <a:r>
              <a:rPr lang="zh-CN" altLang="en-US">
                <a:solidFill>
                  <a:srgbClr val="44546A"/>
                </a:solidFill>
              </a:rPr>
              <a:t>如何</a:t>
            </a:r>
            <a:r>
              <a:rPr lang="zh-CN" altLang="en-US" b="1">
                <a:solidFill>
                  <a:srgbClr val="44546A"/>
                </a:solidFill>
                <a:latin typeface="微软雅黑" panose="020B0503020204020204" charset="-122"/>
                <a:ea typeface="微软雅黑" panose="020B0503020204020204" charset="-122"/>
              </a:rPr>
              <a:t>识别</a:t>
            </a:r>
            <a:r>
              <a:rPr lang="zh-CN" altLang="en-US">
                <a:solidFill>
                  <a:srgbClr val="44546A"/>
                </a:solidFill>
              </a:rPr>
              <a:t>很重要！</a:t>
            </a:r>
          </a:p>
        </p:txBody>
      </p:sp>
      <p:sp>
        <p:nvSpPr>
          <p:cNvPr id="20" name="文本框 19"/>
          <p:cNvSpPr txBox="1"/>
          <p:nvPr/>
        </p:nvSpPr>
        <p:spPr>
          <a:xfrm>
            <a:off x="4659630" y="3656330"/>
            <a:ext cx="2111375" cy="2306955"/>
          </a:xfrm>
          <a:prstGeom prst="rect">
            <a:avLst/>
          </a:prstGeom>
          <a:noFill/>
        </p:spPr>
        <p:txBody>
          <a:bodyPr wrap="square" rtlCol="0">
            <a:spAutoFit/>
          </a:bodyPr>
          <a:lstStyle/>
          <a:p>
            <a:pPr marL="285750" indent="-285750">
              <a:buFont typeface="Wingdings" panose="05000000000000000000" charset="0"/>
              <a:buChar char=""/>
            </a:pPr>
            <a:r>
              <a:rPr lang="zh-CN" altLang="en-US" sz="1600" b="1" dirty="0">
                <a:solidFill>
                  <a:schemeClr val="tx2"/>
                </a:solidFill>
                <a:latin typeface="微软雅黑" panose="020B0503020204020204" charset="-122"/>
                <a:ea typeface="微软雅黑" panose="020B0503020204020204" charset="-122"/>
              </a:rPr>
              <a:t>不需要面签</a:t>
            </a:r>
            <a:r>
              <a:rPr lang="zh-CN" altLang="en-US" sz="1600" dirty="0">
                <a:solidFill>
                  <a:schemeClr val="tx2"/>
                </a:solidFill>
                <a:latin typeface="微软雅黑" panose="020B0503020204020204" charset="-122"/>
                <a:ea typeface="微软雅黑" panose="020B0503020204020204" charset="-122"/>
              </a:rPr>
              <a:t>；</a:t>
            </a:r>
          </a:p>
          <a:p>
            <a:pPr indent="0">
              <a:buFont typeface="Wingdings" panose="05000000000000000000" charset="0"/>
              <a:buNone/>
            </a:pPr>
            <a:r>
              <a:rPr lang="zh-CN" altLang="en-US" sz="1600">
                <a:solidFill>
                  <a:schemeClr val="tx2"/>
                </a:solidFill>
                <a:latin typeface="微软雅黑" panose="020B0503020204020204" charset="-122"/>
                <a:ea typeface="微软雅黑" panose="020B0503020204020204" charset="-122"/>
              </a:rPr>
              <a:t> </a:t>
            </a:r>
          </a:p>
          <a:p>
            <a:pPr marL="285750" indent="-285750">
              <a:buFont typeface="Wingdings" panose="05000000000000000000" charset="0"/>
              <a:buChar char=""/>
            </a:pPr>
            <a:r>
              <a:rPr lang="zh-CN" altLang="en-US" sz="1600" b="1" dirty="0">
                <a:solidFill>
                  <a:schemeClr val="tx2"/>
                </a:solidFill>
                <a:latin typeface="微软雅黑" panose="020B0503020204020204" charset="-122"/>
                <a:ea typeface="微软雅黑" panose="020B0503020204020204" charset="-122"/>
              </a:rPr>
              <a:t>不需要担保</a:t>
            </a:r>
            <a:r>
              <a:rPr lang="zh-CN" altLang="en-US" sz="1600" dirty="0">
                <a:solidFill>
                  <a:schemeClr val="tx2"/>
                </a:solidFill>
                <a:latin typeface="微软雅黑" panose="020B0503020204020204" charset="-122"/>
                <a:ea typeface="微软雅黑" panose="020B0503020204020204" charset="-122"/>
              </a:rPr>
              <a:t>；</a:t>
            </a:r>
          </a:p>
          <a:p>
            <a:pPr marL="285750" indent="-285750">
              <a:buFont typeface="Wingdings" panose="05000000000000000000" charset="0"/>
              <a:buChar char=""/>
            </a:pPr>
            <a:endParaRPr lang="zh-CN" altLang="en-US" sz="1600" dirty="0">
              <a:solidFill>
                <a:schemeClr val="tx2"/>
              </a:solidFill>
              <a:latin typeface="微软雅黑" panose="020B0503020204020204" charset="-122"/>
              <a:ea typeface="微软雅黑" panose="020B0503020204020204" charset="-122"/>
            </a:endParaRPr>
          </a:p>
          <a:p>
            <a:pPr marL="285750" indent="-285750">
              <a:buFont typeface="Wingdings" panose="05000000000000000000" charset="0"/>
              <a:buChar char=""/>
            </a:pPr>
            <a:r>
              <a:rPr lang="zh-CN" altLang="en-US" sz="1600" b="1" dirty="0">
                <a:solidFill>
                  <a:schemeClr val="tx2"/>
                </a:solidFill>
                <a:latin typeface="微软雅黑" panose="020B0503020204020204" charset="-122"/>
                <a:ea typeface="微软雅黑" panose="020B0503020204020204" charset="-122"/>
              </a:rPr>
              <a:t>不控制用途</a:t>
            </a:r>
            <a:r>
              <a:rPr lang="zh-CN" altLang="en-US" sz="1600" dirty="0">
                <a:solidFill>
                  <a:schemeClr val="tx2"/>
                </a:solidFill>
                <a:latin typeface="微软雅黑" panose="020B0503020204020204" charset="-122"/>
                <a:ea typeface="微软雅黑" panose="020B0503020204020204" charset="-122"/>
              </a:rPr>
              <a:t>；</a:t>
            </a:r>
          </a:p>
          <a:p>
            <a:pPr marL="285750" indent="-285750">
              <a:buFont typeface="Wingdings" panose="05000000000000000000" charset="0"/>
              <a:buChar char=""/>
            </a:pPr>
            <a:endParaRPr lang="zh-CN" altLang="en-US" sz="1600" dirty="0">
              <a:solidFill>
                <a:schemeClr val="tx2"/>
              </a:solidFill>
              <a:latin typeface="微软雅黑" panose="020B0503020204020204" charset="-122"/>
              <a:ea typeface="微软雅黑" panose="020B0503020204020204" charset="-122"/>
            </a:endParaRPr>
          </a:p>
          <a:p>
            <a:pPr marL="285750" indent="-285750">
              <a:buFont typeface="Wingdings" panose="05000000000000000000" charset="0"/>
              <a:buChar char=""/>
            </a:pPr>
            <a:r>
              <a:rPr lang="zh-CN" altLang="en-US" sz="1600" b="1" dirty="0">
                <a:solidFill>
                  <a:schemeClr val="tx2"/>
                </a:solidFill>
                <a:latin typeface="微软雅黑" panose="020B0503020204020204" charset="-122"/>
                <a:ea typeface="微软雅黑" panose="020B0503020204020204" charset="-122"/>
              </a:rPr>
              <a:t>门槛超低</a:t>
            </a:r>
            <a:r>
              <a:rPr lang="zh-CN" altLang="en-US" sz="1600" dirty="0">
                <a:solidFill>
                  <a:schemeClr val="tx2"/>
                </a:solidFill>
                <a:latin typeface="微软雅黑" panose="020B0503020204020204" charset="-122"/>
                <a:ea typeface="微软雅黑" panose="020B0503020204020204" charset="-122"/>
              </a:rPr>
              <a:t>，贷款超快，只需身份信息。</a:t>
            </a:r>
          </a:p>
          <a:p>
            <a:endParaRPr lang="zh-CN" altLang="en-US" sz="1600" dirty="0">
              <a:solidFill>
                <a:schemeClr val="tx2"/>
              </a:solidFill>
              <a:latin typeface="微软雅黑" panose="020B0503020204020204" charset="-122"/>
              <a:ea typeface="微软雅黑" panose="020B0503020204020204" charset="-122"/>
            </a:endParaRPr>
          </a:p>
        </p:txBody>
      </p:sp>
      <p:pic>
        <p:nvPicPr>
          <p:cNvPr id="26" name="图片 25" descr="感叹号"/>
          <p:cNvPicPr>
            <a:picLocks noChangeAspect="1"/>
          </p:cNvPicPr>
          <p:nvPr/>
        </p:nvPicPr>
        <p:blipFill>
          <a:blip r:embed="rId3" cstate="print">
            <a:clrChange>
              <a:clrFrom>
                <a:srgbClr val="F6F6F6">
                  <a:alpha val="100000"/>
                </a:srgbClr>
              </a:clrFrom>
              <a:clrTo>
                <a:srgbClr val="F6F6F6">
                  <a:alpha val="100000"/>
                  <a:alpha val="0"/>
                </a:srgbClr>
              </a:clrTo>
            </a:clrChange>
          </a:blip>
          <a:stretch>
            <a:fillRect/>
          </a:stretch>
        </p:blipFill>
        <p:spPr>
          <a:xfrm>
            <a:off x="7115810" y="1256665"/>
            <a:ext cx="1932305" cy="1932305"/>
          </a:xfrm>
          <a:prstGeom prst="rect">
            <a:avLst/>
          </a:prstGeom>
        </p:spPr>
      </p:pic>
      <p:grpSp>
        <p:nvGrpSpPr>
          <p:cNvPr id="32" name="组合 31"/>
          <p:cNvGrpSpPr/>
          <p:nvPr/>
        </p:nvGrpSpPr>
        <p:grpSpPr>
          <a:xfrm>
            <a:off x="233045" y="80645"/>
            <a:ext cx="3549867" cy="635000"/>
            <a:chOff x="896" y="865"/>
            <a:chExt cx="4450" cy="768"/>
          </a:xfrm>
        </p:grpSpPr>
        <p:sp>
          <p:nvSpPr>
            <p:cNvPr id="33" name="矩形 6"/>
            <p:cNvSpPr/>
            <p:nvPr/>
          </p:nvSpPr>
          <p:spPr>
            <a:xfrm>
              <a:off x="1629" y="865"/>
              <a:ext cx="3717" cy="768"/>
            </a:xfrm>
            <a:custGeom>
              <a:avLst/>
              <a:gdLst>
                <a:gd name="connsiteX0" fmla="*/ 0 w 2736304"/>
                <a:gd name="connsiteY0" fmla="*/ 0 h 864096"/>
                <a:gd name="connsiteX1" fmla="*/ 2736304 w 2736304"/>
                <a:gd name="connsiteY1" fmla="*/ 0 h 864096"/>
                <a:gd name="connsiteX2" fmla="*/ 2736304 w 2736304"/>
                <a:gd name="connsiteY2" fmla="*/ 864096 h 864096"/>
                <a:gd name="connsiteX3" fmla="*/ 0 w 2736304"/>
                <a:gd name="connsiteY3" fmla="*/ 864096 h 864096"/>
                <a:gd name="connsiteX4" fmla="*/ 0 w 2736304"/>
                <a:gd name="connsiteY4" fmla="*/ 0 h 864096"/>
                <a:gd name="connsiteX0-1" fmla="*/ 0 w 2762515"/>
                <a:gd name="connsiteY0-2" fmla="*/ 27856 h 891952"/>
                <a:gd name="connsiteX1-3" fmla="*/ 2736304 w 2762515"/>
                <a:gd name="connsiteY1-4" fmla="*/ 27856 h 891952"/>
                <a:gd name="connsiteX2-5" fmla="*/ 2762515 w 2762515"/>
                <a:gd name="connsiteY2-6" fmla="*/ 0 h 891952"/>
                <a:gd name="connsiteX3-7" fmla="*/ 2736304 w 2762515"/>
                <a:gd name="connsiteY3-8" fmla="*/ 891952 h 891952"/>
                <a:gd name="connsiteX4-9" fmla="*/ 0 w 2762515"/>
                <a:gd name="connsiteY4-10" fmla="*/ 891952 h 891952"/>
                <a:gd name="connsiteX5" fmla="*/ 0 w 2762515"/>
                <a:gd name="connsiteY5" fmla="*/ 27856 h 891952"/>
                <a:gd name="connsiteX0-11" fmla="*/ 0 w 2736304"/>
                <a:gd name="connsiteY0-12" fmla="*/ 0 h 864096"/>
                <a:gd name="connsiteX1-13" fmla="*/ 2736304 w 2736304"/>
                <a:gd name="connsiteY1-14" fmla="*/ 0 h 864096"/>
                <a:gd name="connsiteX2-15" fmla="*/ 2544800 w 2736304"/>
                <a:gd name="connsiteY2-16" fmla="*/ 393059 h 864096"/>
                <a:gd name="connsiteX3-17" fmla="*/ 2736304 w 2736304"/>
                <a:gd name="connsiteY3-18" fmla="*/ 864096 h 864096"/>
                <a:gd name="connsiteX4-19" fmla="*/ 0 w 2736304"/>
                <a:gd name="connsiteY4-20" fmla="*/ 864096 h 864096"/>
                <a:gd name="connsiteX5-21" fmla="*/ 0 w 2736304"/>
                <a:gd name="connsiteY5-22" fmla="*/ 0 h 864096"/>
                <a:gd name="connsiteX0-23" fmla="*/ 0 w 2736304"/>
                <a:gd name="connsiteY0-24" fmla="*/ 0 h 864096"/>
                <a:gd name="connsiteX1-25" fmla="*/ 2736304 w 2736304"/>
                <a:gd name="connsiteY1-26" fmla="*/ 0 h 864096"/>
                <a:gd name="connsiteX2-27" fmla="*/ 2544800 w 2736304"/>
                <a:gd name="connsiteY2-28" fmla="*/ 465631 h 864096"/>
                <a:gd name="connsiteX3-29" fmla="*/ 2736304 w 2736304"/>
                <a:gd name="connsiteY3-30" fmla="*/ 864096 h 864096"/>
                <a:gd name="connsiteX4-31" fmla="*/ 0 w 2736304"/>
                <a:gd name="connsiteY4-32" fmla="*/ 864096 h 864096"/>
                <a:gd name="connsiteX5-33" fmla="*/ 0 w 2736304"/>
                <a:gd name="connsiteY5-34" fmla="*/ 0 h 864096"/>
              </a:gdLst>
              <a:ahLst/>
              <a:cxnLst>
                <a:cxn ang="0">
                  <a:pos x="connsiteX0-23" y="connsiteY0-24"/>
                </a:cxn>
                <a:cxn ang="0">
                  <a:pos x="connsiteX1-25" y="connsiteY1-26"/>
                </a:cxn>
                <a:cxn ang="0">
                  <a:pos x="connsiteX2-27" y="connsiteY2-28"/>
                </a:cxn>
                <a:cxn ang="0">
                  <a:pos x="connsiteX3-29" y="connsiteY3-30"/>
                </a:cxn>
                <a:cxn ang="0">
                  <a:pos x="connsiteX4-31" y="connsiteY4-32"/>
                </a:cxn>
                <a:cxn ang="0">
                  <a:pos x="connsiteX5-33" y="connsiteY5-34"/>
                </a:cxn>
              </a:cxnLst>
              <a:rect l="l" t="t" r="r" b="b"/>
              <a:pathLst>
                <a:path w="2736304" h="864096">
                  <a:moveTo>
                    <a:pt x="0" y="0"/>
                  </a:moveTo>
                  <a:lnTo>
                    <a:pt x="2736304" y="0"/>
                  </a:lnTo>
                  <a:lnTo>
                    <a:pt x="2544800" y="465631"/>
                  </a:lnTo>
                  <a:lnTo>
                    <a:pt x="2736304" y="864096"/>
                  </a:lnTo>
                  <a:lnTo>
                    <a:pt x="0" y="864096"/>
                  </a:lnTo>
                  <a:lnTo>
                    <a:pt x="0" y="0"/>
                  </a:lnTo>
                  <a:close/>
                </a:path>
              </a:pathLst>
            </a:custGeom>
            <a:solidFill>
              <a:schemeClr val="accent4">
                <a:lumMod val="60000"/>
                <a:lumOff val="40000"/>
              </a:schemeClr>
            </a:solidFill>
            <a:ln w="1270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lumMod val="50000"/>
                    </a:prstClr>
                  </a:solidFill>
                  <a:effectLst/>
                  <a:uLnTx/>
                  <a:uFillTx/>
                  <a:latin typeface="微软雅黑" panose="020B0503020204020204" charset="-122"/>
                  <a:ea typeface="微软雅黑" panose="020B0503020204020204" charset="-122"/>
                  <a:cs typeface="+mn-cs"/>
                </a:rPr>
                <a:t> </a:t>
              </a:r>
              <a:r>
                <a:rPr kumimoji="0" lang="zh-CN" altLang="en-US" sz="2000" b="1" i="0" u="none" strike="noStrike" kern="0" cap="none" spc="0" normalizeH="0" baseline="0" noProof="0" dirty="0">
                  <a:ln>
                    <a:noFill/>
                  </a:ln>
                  <a:solidFill>
                    <a:schemeClr val="accent1">
                      <a:lumMod val="75000"/>
                    </a:schemeClr>
                  </a:solidFill>
                  <a:effectLst/>
                  <a:uLnTx/>
                  <a:uFillTx/>
                  <a:latin typeface="微软雅黑" panose="020B0503020204020204" charset="-122"/>
                  <a:ea typeface="微软雅黑" panose="020B0503020204020204" charset="-122"/>
                  <a:cs typeface="+mn-cs"/>
                </a:rPr>
                <a:t>谨防校园贷，网络贷！</a:t>
              </a:r>
            </a:p>
          </p:txBody>
        </p:sp>
        <p:sp>
          <p:nvSpPr>
            <p:cNvPr id="34" name="矩形 4"/>
            <p:cNvSpPr/>
            <p:nvPr/>
          </p:nvSpPr>
          <p:spPr>
            <a:xfrm>
              <a:off x="896" y="865"/>
              <a:ext cx="940" cy="768"/>
            </a:xfrm>
            <a:custGeom>
              <a:avLst/>
              <a:gdLst/>
              <a:ahLst/>
              <a:cxnLst/>
              <a:rect l="l" t="t" r="r" b="b"/>
              <a:pathLst>
                <a:path w="796316" h="864096">
                  <a:moveTo>
                    <a:pt x="0" y="0"/>
                  </a:moveTo>
                  <a:lnTo>
                    <a:pt x="648072" y="0"/>
                  </a:lnTo>
                  <a:lnTo>
                    <a:pt x="648072" y="328277"/>
                  </a:lnTo>
                  <a:lnTo>
                    <a:pt x="796316" y="432048"/>
                  </a:lnTo>
                  <a:lnTo>
                    <a:pt x="648072" y="535818"/>
                  </a:lnTo>
                  <a:lnTo>
                    <a:pt x="648072" y="864096"/>
                  </a:lnTo>
                  <a:lnTo>
                    <a:pt x="0" y="864096"/>
                  </a:lnTo>
                  <a:close/>
                </a:path>
              </a:pathLst>
            </a:custGeom>
            <a:solidFill>
              <a:schemeClr val="accent1">
                <a:lumMod val="75000"/>
              </a:schemeClr>
            </a:solidFill>
            <a:ln w="12700" cap="flat" cmpd="sng" algn="ctr">
              <a:noFill/>
              <a:prstDash val="solid"/>
              <a:miter lim="800000"/>
            </a:ln>
            <a:effectLst/>
          </p:spPr>
          <p:txBody>
            <a:bodyPr l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6</a:t>
              </a:r>
            </a:p>
          </p:txBody>
        </p:sp>
      </p:grpSp>
      <p:pic>
        <p:nvPicPr>
          <p:cNvPr id="10" name="图片 9" descr="禁止2"/>
          <p:cNvPicPr>
            <a:picLocks noChangeAspect="1"/>
          </p:cNvPicPr>
          <p:nvPr/>
        </p:nvPicPr>
        <p:blipFill>
          <a:blip r:embed="rId4" cstate="print">
            <a:clrChange>
              <a:clrFrom>
                <a:srgbClr val="F6F6F6">
                  <a:alpha val="100000"/>
                </a:srgbClr>
              </a:clrFrom>
              <a:clrTo>
                <a:srgbClr val="F6F6F6">
                  <a:alpha val="100000"/>
                  <a:alpha val="0"/>
                </a:srgbClr>
              </a:clrTo>
            </a:clrChange>
          </a:blip>
          <a:stretch>
            <a:fillRect/>
          </a:stretch>
        </p:blipFill>
        <p:spPr>
          <a:xfrm>
            <a:off x="6476365" y="4104640"/>
            <a:ext cx="2650490" cy="2656205"/>
          </a:xfrm>
          <a:prstGeom prst="rect">
            <a:avLst/>
          </a:prstGeom>
        </p:spPr>
      </p:pic>
      <p:pic>
        <p:nvPicPr>
          <p:cNvPr id="6" name="图片 5" descr="贷款3"/>
          <p:cNvPicPr>
            <a:picLocks noChangeAspect="1"/>
          </p:cNvPicPr>
          <p:nvPr/>
        </p:nvPicPr>
        <p:blipFill>
          <a:blip r:embed="rId5" cstate="print"/>
          <a:srcRect l="10601" t="-16328" r="7590" b="7764"/>
          <a:stretch>
            <a:fillRect/>
          </a:stretch>
        </p:blipFill>
        <p:spPr>
          <a:xfrm>
            <a:off x="158115" y="3262630"/>
            <a:ext cx="4427220" cy="32213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微软雅黑">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1347</Words>
  <Application>Microsoft Office PowerPoint</Application>
  <PresentationFormat>全屏显示(4:3)</PresentationFormat>
  <Paragraphs>112</Paragraphs>
  <Slides>10</Slides>
  <Notes>5</Notes>
  <HiddenSlides>0</HiddenSlides>
  <MMClips>0</MMClips>
  <ScaleCrop>false</ScaleCrop>
  <HeadingPairs>
    <vt:vector size="4" baseType="variant">
      <vt:variant>
        <vt:lpstr>主题</vt:lpstr>
      </vt:variant>
      <vt:variant>
        <vt:i4>1</vt:i4>
      </vt:variant>
      <vt:variant>
        <vt:lpstr>幻灯片标题</vt:lpstr>
      </vt:variant>
      <vt:variant>
        <vt:i4>10</vt:i4>
      </vt:variant>
    </vt:vector>
  </HeadingPairs>
  <TitlesOfParts>
    <vt:vector size="1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jianshu zeng</dc:creator>
  <cp:lastModifiedBy>user</cp:lastModifiedBy>
  <cp:revision>100</cp:revision>
  <dcterms:created xsi:type="dcterms:W3CDTF">2014-12-19T11:09:00Z</dcterms:created>
  <dcterms:modified xsi:type="dcterms:W3CDTF">2020-09-28T06:38:05Z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